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9" r:id="rId2"/>
    <p:sldId id="285" r:id="rId3"/>
    <p:sldId id="284" r:id="rId4"/>
    <p:sldId id="258" r:id="rId5"/>
    <p:sldId id="264" r:id="rId6"/>
    <p:sldId id="260" r:id="rId7"/>
    <p:sldId id="281" r:id="rId8"/>
    <p:sldId id="280" r:id="rId9"/>
    <p:sldId id="282" r:id="rId10"/>
    <p:sldId id="283" r:id="rId11"/>
    <p:sldId id="277" r:id="rId12"/>
    <p:sldId id="273" r:id="rId13"/>
    <p:sldId id="274" r:id="rId14"/>
    <p:sldId id="272" r:id="rId15"/>
    <p:sldId id="275" r:id="rId16"/>
    <p:sldId id="286" r:id="rId17"/>
    <p:sldId id="276" r:id="rId18"/>
    <p:sldId id="279" r:id="rId19"/>
    <p:sldId id="271" r:id="rId20"/>
  </p:sldIdLst>
  <p:sldSz cx="18288000" cy="10287000"/>
  <p:notesSz cx="6858000" cy="9144000"/>
  <p:embeddedFontLst>
    <p:embeddedFont>
      <p:font typeface="Poppins" pitchFamily="2" charset="77"/>
      <p:regular r:id="rId22"/>
      <p:bold r:id="rId23"/>
      <p:italic r:id="rId24"/>
      <p:boldItalic r:id="rId25"/>
    </p:embeddedFont>
    <p:embeddedFont>
      <p:font typeface="Poppins Light" pitchFamily="2" charset="77"/>
      <p:regular r:id="rId26"/>
      <p:bold r:id="rId27"/>
      <p:italic r:id="rId28"/>
      <p:boldItalic r:id="rId29"/>
    </p:embeddedFont>
    <p:embeddedFont>
      <p:font typeface="Poppins Medium" pitchFamily="2" charset="77"/>
      <p:regular r:id="rId30"/>
      <p:bold r:id="rId31"/>
      <p:italic r:id="rId32"/>
      <p:boldItalic r:id="rId33"/>
    </p:embeddedFont>
    <p:embeddedFont>
      <p:font typeface="Poppins SemiBold"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i+7TtzwfF0cQ40MIosYehe46ae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F07"/>
    <a:srgbClr val="FFFFFF"/>
    <a:srgbClr val="E7B5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p:restoredTop sz="92119"/>
  </p:normalViewPr>
  <p:slideViewPr>
    <p:cSldViewPr snapToGrid="0">
      <p:cViewPr>
        <p:scale>
          <a:sx n="65" d="100"/>
          <a:sy n="65" d="100"/>
        </p:scale>
        <p:origin x="504" y="19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11DC94AF-AD3C-0124-6D76-837C72792EDB}"/>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98C39BD-74C2-9C83-877D-2C849692D5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like event listeners, focus states, and form input values.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26CD65C-EB3B-AF05-91DD-CA72F07B8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10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F00FA36A-C32E-3BD4-314C-BB3FC920600B}"/>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F0AA5980-EB28-B941-2DCC-4206A87DA1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0ACD186B-0CB7-3F28-6209-EC69F8D64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06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FBF0265-27D0-A1C2-3F29-5FF30D90142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5BC4ABFB-A1D2-63BB-5EF2-B6FE0A1AB7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p4:notes">
            <a:extLst>
              <a:ext uri="{FF2B5EF4-FFF2-40B4-BE49-F238E27FC236}">
                <a16:creationId xmlns:a16="http://schemas.microsoft.com/office/drawing/2014/main" id="{D888E8A1-E524-5AE4-6033-A148B2931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01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FAADF82-35A7-669D-6F58-984D10F96B23}"/>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0302CFE-A359-F071-CDAD-39F45D78D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251C8D6A-4C9A-98A6-4CD4-93A7B2C366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99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230996C-7797-9AB6-577A-C65E7483ECAE}"/>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4320B1F-C4B8-6701-4707-2C1D02BA18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A290BDB3-26E7-3ACF-D735-CF5D084B6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799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B6CEB75-3696-E064-949B-819051825D3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9FAACEB-2AFA-ED92-E8CD-F19279D7E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28823C70-6E98-EA26-CA88-FFE826DAB5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BC82FC8-0B5C-7664-47E3-4046C80901E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4FA24235-5BDA-AD0C-4859-DEFBFF6196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D355EC15-FDB5-6773-14A1-53EA2E3DE6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461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5133E7F-431A-3608-F4E5-3118D82A91E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AB0A2985-9FE3-4426-AF6D-AD9659B739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1C4F377E-3C95-E254-4960-89B892FED2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9939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26BAE0A1-1379-EADC-ED3F-69F64CE69500}"/>
            </a:ext>
          </a:extLst>
        </p:cNvPr>
        <p:cNvGrpSpPr/>
        <p:nvPr/>
      </p:nvGrpSpPr>
      <p:grpSpPr>
        <a:xfrm>
          <a:off x="0" y="0"/>
          <a:ext cx="0" cy="0"/>
          <a:chOff x="0" y="0"/>
          <a:chExt cx="0" cy="0"/>
        </a:xfrm>
      </p:grpSpPr>
      <p:sp>
        <p:nvSpPr>
          <p:cNvPr id="291" name="Google Shape;291;p9:notes">
            <a:extLst>
              <a:ext uri="{FF2B5EF4-FFF2-40B4-BE49-F238E27FC236}">
                <a16:creationId xmlns:a16="http://schemas.microsoft.com/office/drawing/2014/main" id="{3FA22794-2AC9-45A3-13CC-EA769AB0B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a:extLst>
              <a:ext uri="{FF2B5EF4-FFF2-40B4-BE49-F238E27FC236}">
                <a16:creationId xmlns:a16="http://schemas.microsoft.com/office/drawing/2014/main" id="{C40C7573-89A8-C95E-4181-71A2AD862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708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3" name="Google Shape;4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BC66184-179F-ABFC-8B3E-9E12A2BFA8D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FC05608-9DEB-DCAE-6D61-E06C15E81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9A8A4232-E95D-29D3-6B40-B081FBBC1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191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F515334-665F-FA00-48CD-643F7D0FE94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D90A232E-F441-FD2A-9A2E-AE1A9D3BF7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F51D997A-69FC-3ABE-3BE3-74E54B3231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49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CBWIRE is a ColdBox module utilizing Livewire.js and Alpine.js to enable developers to create dynamic, interactive user interfaces using all the benefits of the ColdBox MVC framework and reduces the need for extensive JavaScript, making it easier for developers to build responsive web applications without full page reloads, JavaScript or building backend APIs.</a:t>
            </a:r>
            <a:endParaRPr lang="en-US" dirty="0">
              <a:solidFill>
                <a:srgbClr val="FFFFFF"/>
              </a:solidFill>
            </a:endParaRPr>
          </a:p>
          <a:p>
            <a:pPr marL="0" lvl="0" indent="0" algn="l" rtl="0">
              <a:spcBef>
                <a:spcPts val="0"/>
              </a:spcBef>
              <a:spcAft>
                <a:spcPts val="0"/>
              </a:spcAft>
              <a:buNone/>
            </a:pPr>
            <a:endParaRPr dirty="0"/>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ADC18883-5669-6E4A-4C4F-C579D27D16BE}"/>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76162E19-0385-75CA-2062-B1D43495D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CBWIRE simplifies development by leveraging familiar CFML, offers real-time updates for a responsive user experience, and optimizes performance through efficient DOM updates. It also integrates seamlessly with ColdBox, preserving form states and reducing the learning curve for developers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335753FA-DB19-D162-698A-1B8DFF2263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42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CB21852-B6AE-ACE5-F138-B0BC26846824}"/>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892EC8A5-2E38-8E68-1F4D-306312C419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CBWIRE uses </a:t>
            </a:r>
            <a:r>
              <a:rPr lang="en-US" sz="11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AB2C43A2-6B24-8279-0E47-90F1159968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048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549BC634-5526-E44A-4D05-2AA797DFCD12}"/>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7FB2975-674F-118C-9EE3-1311400DB8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F8216B6-D2C9-191B-56BC-91AA4E043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16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1792288" y="612775"/>
            <a:ext cx="5486400" cy="4114800"/>
          </a:xfrm>
          <a:prstGeom prst="rect">
            <a:avLst/>
          </a:prstGeom>
          <a:noFill/>
          <a:ln>
            <a:noFill/>
          </a:ln>
        </p:spPr>
      </p:sp>
      <p:sp>
        <p:nvSpPr>
          <p:cNvPr id="64" name="Google Shape;64;p2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p:cNvGrpSpPr/>
          <p:nvPr/>
        </p:nvGrpSpPr>
        <p:grpSpPr>
          <a:xfrm>
            <a:off x="-6051342" y="-6279205"/>
            <a:ext cx="31856303" cy="22274891"/>
            <a:chOff x="0" y="-1"/>
            <a:chExt cx="42475070" cy="29699854"/>
          </a:xfrm>
        </p:grpSpPr>
        <p:sp>
          <p:nvSpPr>
            <p:cNvPr id="165" name="Google Shape;165;p4"/>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grpSp>
        <p:nvGrpSpPr>
          <p:cNvPr id="5" name="Group 4">
            <a:extLst>
              <a:ext uri="{FF2B5EF4-FFF2-40B4-BE49-F238E27FC236}">
                <a16:creationId xmlns:a16="http://schemas.microsoft.com/office/drawing/2014/main" id="{88FDE756-355C-241C-414D-2EA401AB1ADA}"/>
              </a:ext>
            </a:extLst>
          </p:cNvPr>
          <p:cNvGrpSpPr/>
          <p:nvPr/>
        </p:nvGrpSpPr>
        <p:grpSpPr>
          <a:xfrm>
            <a:off x="7183777" y="8360121"/>
            <a:ext cx="3583860" cy="865493"/>
            <a:chOff x="7183777" y="7068036"/>
            <a:chExt cx="3583860" cy="865493"/>
          </a:xfrm>
        </p:grpSpPr>
        <p:grpSp>
          <p:nvGrpSpPr>
            <p:cNvPr id="169" name="Google Shape;169;p4"/>
            <p:cNvGrpSpPr/>
            <p:nvPr/>
          </p:nvGrpSpPr>
          <p:grpSpPr>
            <a:xfrm>
              <a:off x="7183777" y="7068036"/>
              <a:ext cx="3583860" cy="865493"/>
              <a:chOff x="0" y="-38100"/>
              <a:chExt cx="943897" cy="227949"/>
            </a:xfrm>
          </p:grpSpPr>
          <p:sp>
            <p:nvSpPr>
              <p:cNvPr id="170" name="Google Shape;170;p4"/>
              <p:cNvSpPr/>
              <p:nvPr/>
            </p:nvSpPr>
            <p:spPr>
              <a:xfrm>
                <a:off x="0" y="0"/>
                <a:ext cx="943897" cy="189849"/>
              </a:xfrm>
              <a:custGeom>
                <a:avLst/>
                <a:gdLst/>
                <a:ahLst/>
                <a:cxnLst/>
                <a:rect l="l" t="t" r="r" b="b"/>
                <a:pathLst>
                  <a:path w="943897" h="189849" extrusionOk="0">
                    <a:moveTo>
                      <a:pt x="94924" y="0"/>
                    </a:moveTo>
                    <a:lnTo>
                      <a:pt x="848973" y="0"/>
                    </a:lnTo>
                    <a:cubicBezTo>
                      <a:pt x="874148" y="0"/>
                      <a:pt x="898293" y="10001"/>
                      <a:pt x="916094" y="27803"/>
                    </a:cubicBezTo>
                    <a:cubicBezTo>
                      <a:pt x="933896" y="45605"/>
                      <a:pt x="943897" y="69749"/>
                      <a:pt x="943897" y="94924"/>
                    </a:cubicBezTo>
                    <a:lnTo>
                      <a:pt x="943897" y="94924"/>
                    </a:lnTo>
                    <a:cubicBezTo>
                      <a:pt x="943897" y="120100"/>
                      <a:pt x="933896" y="144244"/>
                      <a:pt x="916094" y="162046"/>
                    </a:cubicBezTo>
                    <a:cubicBezTo>
                      <a:pt x="898293" y="179848"/>
                      <a:pt x="874148" y="189849"/>
                      <a:pt x="848973" y="189849"/>
                    </a:cubicBezTo>
                    <a:lnTo>
                      <a:pt x="94924" y="189849"/>
                    </a:lnTo>
                    <a:cubicBezTo>
                      <a:pt x="69749" y="189849"/>
                      <a:pt x="45605" y="179848"/>
                      <a:pt x="27803" y="162046"/>
                    </a:cubicBezTo>
                    <a:cubicBezTo>
                      <a:pt x="10001" y="144244"/>
                      <a:pt x="0" y="120100"/>
                      <a:pt x="0" y="94924"/>
                    </a:cubicBezTo>
                    <a:lnTo>
                      <a:pt x="0" y="94924"/>
                    </a:lnTo>
                    <a:cubicBezTo>
                      <a:pt x="0" y="69749"/>
                      <a:pt x="10001" y="45605"/>
                      <a:pt x="27803" y="27803"/>
                    </a:cubicBezTo>
                    <a:cubicBezTo>
                      <a:pt x="45605" y="10001"/>
                      <a:pt x="69749" y="0"/>
                      <a:pt x="94924" y="0"/>
                    </a:cubicBezTo>
                    <a:close/>
                  </a:path>
                </a:pathLst>
              </a:custGeom>
              <a:solidFill>
                <a:srgbClr val="000000">
                  <a:alpha val="0"/>
                </a:srgbClr>
              </a:solidFill>
              <a:ln w="19050" cap="rnd" cmpd="sng">
                <a:solidFill>
                  <a:srgbClr val="45FF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txBox="1"/>
              <p:nvPr/>
            </p:nvSpPr>
            <p:spPr>
              <a:xfrm>
                <a:off x="0" y="-38100"/>
                <a:ext cx="943897" cy="22794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2" name="Google Shape;172;p4"/>
            <p:cNvSpPr txBox="1"/>
            <p:nvPr/>
          </p:nvSpPr>
          <p:spPr>
            <a:xfrm>
              <a:off x="7586776" y="7345273"/>
              <a:ext cx="2488334" cy="430695"/>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1999" b="1" i="0" u="none" strike="noStrike" cap="none" dirty="0">
                  <a:solidFill>
                    <a:srgbClr val="45FF9B"/>
                  </a:solidFill>
                  <a:latin typeface="Poppins"/>
                  <a:ea typeface="Poppins"/>
                  <a:cs typeface="Poppins"/>
                  <a:sym typeface="Poppins"/>
                </a:rPr>
                <a:t>LET’S GET STARTED</a:t>
              </a:r>
              <a:endParaRPr dirty="0"/>
            </a:p>
          </p:txBody>
        </p:sp>
        <p:sp>
          <p:nvSpPr>
            <p:cNvPr id="173" name="Google Shape;173;p4"/>
            <p:cNvSpPr/>
            <p:nvPr/>
          </p:nvSpPr>
          <p:spPr>
            <a:xfrm>
              <a:off x="10293081" y="7456905"/>
              <a:ext cx="246604" cy="192659"/>
            </a:xfrm>
            <a:custGeom>
              <a:avLst/>
              <a:gdLst/>
              <a:ahLst/>
              <a:cxnLst/>
              <a:rect l="l" t="t" r="r" b="b"/>
              <a:pathLst>
                <a:path w="246604" h="192659" extrusionOk="0">
                  <a:moveTo>
                    <a:pt x="0" y="0"/>
                  </a:moveTo>
                  <a:lnTo>
                    <a:pt x="246605" y="0"/>
                  </a:lnTo>
                  <a:lnTo>
                    <a:pt x="246605" y="192660"/>
                  </a:lnTo>
                  <a:lnTo>
                    <a:pt x="0" y="192660"/>
                  </a:lnTo>
                  <a:lnTo>
                    <a:pt x="0" y="0"/>
                  </a:lnTo>
                  <a:close/>
                </a:path>
              </a:pathLst>
            </a:custGeom>
            <a:blipFill rotWithShape="1">
              <a:blip r:embed="rId6">
                <a:alphaModFix/>
              </a:blip>
              <a:stretch>
                <a:fillRect/>
              </a:stretch>
            </a:blipFill>
            <a:ln>
              <a:noFill/>
            </a:ln>
          </p:spPr>
          <p:txBody>
            <a:bodyPr/>
            <a:lstStyle/>
            <a:p>
              <a:endParaRPr lang="en-US"/>
            </a:p>
          </p:txBody>
        </p:sp>
      </p:grpSp>
      <p:sp>
        <p:nvSpPr>
          <p:cNvPr id="174" name="Google Shape;174;p4"/>
          <p:cNvSpPr txBox="1"/>
          <p:nvPr/>
        </p:nvSpPr>
        <p:spPr>
          <a:xfrm>
            <a:off x="1422958" y="5586647"/>
            <a:ext cx="15573757" cy="646331"/>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000" b="0" i="0" u="none" strike="noStrike" cap="none" dirty="0">
                <a:solidFill>
                  <a:srgbClr val="F6F6F6"/>
                </a:solidFill>
                <a:latin typeface="Poppins"/>
                <a:ea typeface="Poppins"/>
                <a:cs typeface="Poppins"/>
                <a:sym typeface="Poppins"/>
              </a:rPr>
              <a:t>Build modern, reactive applications in record time without building backend APIs</a:t>
            </a:r>
            <a:endParaRPr sz="3000" dirty="0"/>
          </a:p>
        </p:txBody>
      </p:sp>
      <p:sp>
        <p:nvSpPr>
          <p:cNvPr id="175" name="Google Shape;175;p4"/>
          <p:cNvSpPr txBox="1"/>
          <p:nvPr/>
        </p:nvSpPr>
        <p:spPr>
          <a:xfrm>
            <a:off x="1422958" y="4161282"/>
            <a:ext cx="15573757" cy="176971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500" b="1" i="0" u="none" strike="noStrike" cap="none" dirty="0">
                <a:solidFill>
                  <a:srgbClr val="F6F6F6"/>
                </a:solidFill>
                <a:latin typeface="Poppins"/>
                <a:ea typeface="Poppins"/>
                <a:cs typeface="Poppins"/>
                <a:sym typeface="Poppins"/>
              </a:rPr>
              <a:t>CATCHING 🔥 </a:t>
            </a:r>
            <a:r>
              <a:rPr lang="en-US" sz="11500" b="1" dirty="0">
                <a:solidFill>
                  <a:srgbClr val="F6F6F6"/>
                </a:solidFill>
                <a:latin typeface="Poppins"/>
                <a:ea typeface="Poppins"/>
                <a:cs typeface="Poppins"/>
                <a:sym typeface="Poppins"/>
              </a:rPr>
              <a:t>W</a:t>
            </a:r>
            <a:r>
              <a:rPr lang="en-US" sz="11500" b="1" i="0" u="none" strike="noStrike" cap="none" dirty="0">
                <a:solidFill>
                  <a:srgbClr val="F6F6F6"/>
                </a:solidFill>
                <a:latin typeface="Poppins"/>
                <a:ea typeface="Poppins"/>
                <a:cs typeface="Poppins"/>
                <a:sym typeface="Poppins"/>
              </a:rPr>
              <a:t>IRE</a:t>
            </a:r>
            <a:endParaRPr sz="2400" dirty="0"/>
          </a:p>
        </p:txBody>
      </p:sp>
      <p:sp>
        <p:nvSpPr>
          <p:cNvPr id="186" name="Google Shape;186;p4"/>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7">
              <a:alphaModFix/>
            </a:blip>
            <a:stretch>
              <a:fillRect/>
            </a:stretch>
          </a:blipFill>
          <a:ln>
            <a:noFill/>
          </a:ln>
        </p:spPr>
        <p:txBody>
          <a:bodyPr/>
          <a:lstStyle/>
          <a:p>
            <a:endParaRPr lang="en-US"/>
          </a:p>
        </p:txBody>
      </p:sp>
      <p:sp>
        <p:nvSpPr>
          <p:cNvPr id="3" name="Google Shape;113;p2">
            <a:extLst>
              <a:ext uri="{FF2B5EF4-FFF2-40B4-BE49-F238E27FC236}">
                <a16:creationId xmlns:a16="http://schemas.microsoft.com/office/drawing/2014/main" id="{EE65972F-7347-E719-242D-D8C9E7D98246}"/>
              </a:ext>
            </a:extLst>
          </p:cNvPr>
          <p:cNvSpPr txBox="1"/>
          <p:nvPr/>
        </p:nvSpPr>
        <p:spPr>
          <a:xfrm>
            <a:off x="1357122" y="997603"/>
            <a:ext cx="15705429" cy="23083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0" b="1" i="0" u="none" strike="noStrike" cap="none" dirty="0">
                <a:solidFill>
                  <a:srgbClr val="00FF75"/>
                </a:solidFill>
                <a:latin typeface="Poppins SemiBold"/>
                <a:ea typeface="Poppins SemiBold"/>
                <a:cs typeface="Poppins SemiBold"/>
                <a:sym typeface="Poppins SemiBold"/>
              </a:rPr>
              <a:t>WELCOME</a:t>
            </a:r>
            <a:endParaRPr dirty="0"/>
          </a:p>
        </p:txBody>
      </p:sp>
      <p:cxnSp>
        <p:nvCxnSpPr>
          <p:cNvPr id="4" name="Google Shape;115;p2">
            <a:extLst>
              <a:ext uri="{FF2B5EF4-FFF2-40B4-BE49-F238E27FC236}">
                <a16:creationId xmlns:a16="http://schemas.microsoft.com/office/drawing/2014/main" id="{8536B498-E77E-1182-AA02-6550DDBCCBE6}"/>
              </a:ext>
            </a:extLst>
          </p:cNvPr>
          <p:cNvCxnSpPr>
            <a:cxnSpLocks/>
          </p:cNvCxnSpPr>
          <p:nvPr/>
        </p:nvCxnSpPr>
        <p:spPr>
          <a:xfrm>
            <a:off x="2112697" y="3337232"/>
            <a:ext cx="14194278" cy="0"/>
          </a:xfrm>
          <a:prstGeom prst="straightConnector1">
            <a:avLst/>
          </a:prstGeom>
          <a:noFill/>
          <a:ln w="38100" cap="flat" cmpd="sng">
            <a:solidFill>
              <a:srgbClr val="45FF9B"/>
            </a:solidFill>
            <a:prstDash val="dot"/>
            <a:round/>
            <a:headEnd type="none" w="sm" len="sm"/>
            <a:tailEnd type="none" w="sm" len="sm"/>
          </a:ln>
        </p:spPr>
      </p:cxnSp>
      <p:sp>
        <p:nvSpPr>
          <p:cNvPr id="6" name="Google Shape;114;p2">
            <a:extLst>
              <a:ext uri="{FF2B5EF4-FFF2-40B4-BE49-F238E27FC236}">
                <a16:creationId xmlns:a16="http://schemas.microsoft.com/office/drawing/2014/main" id="{969BBB88-2053-48DF-8AEA-299FAE27EAEE}"/>
              </a:ext>
            </a:extLst>
          </p:cNvPr>
          <p:cNvSpPr txBox="1"/>
          <p:nvPr/>
        </p:nvSpPr>
        <p:spPr>
          <a:xfrm>
            <a:off x="1695136" y="7024306"/>
            <a:ext cx="15029400" cy="835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430" b="1" i="0" u="none" strike="noStrike" cap="none" dirty="0">
                <a:solidFill>
                  <a:srgbClr val="F6F6F6"/>
                </a:solidFill>
                <a:latin typeface="Poppins Medium"/>
                <a:ea typeface="Poppins Medium"/>
                <a:cs typeface="Poppins Medium"/>
                <a:sym typeface="Poppins Medium"/>
              </a:rPr>
              <a:t>Into the Box 2025: </a:t>
            </a:r>
            <a:r>
              <a:rPr lang="en-US" sz="5430" b="1" i="0" u="none" strike="noStrike" cap="none" dirty="0">
                <a:solidFill>
                  <a:srgbClr val="00DBFF"/>
                </a:solidFill>
                <a:latin typeface="Poppins"/>
                <a:ea typeface="Poppins"/>
                <a:cs typeface="Poppins"/>
                <a:sym typeface="Poppins"/>
              </a:rPr>
              <a:t>The Future is</a:t>
            </a:r>
            <a:r>
              <a:rPr lang="en-US" sz="5430" b="1" dirty="0">
                <a:solidFill>
                  <a:srgbClr val="00DBFF"/>
                </a:solidFill>
                <a:latin typeface="Poppins"/>
                <a:ea typeface="Poppins"/>
                <a:cs typeface="Poppins"/>
                <a:sym typeface="Poppins"/>
              </a:rPr>
              <a:t> </a:t>
            </a:r>
            <a:r>
              <a:rPr lang="en-US" sz="5430" b="1" i="0" u="none" strike="noStrike" cap="none" dirty="0">
                <a:solidFill>
                  <a:srgbClr val="00DBFF"/>
                </a:solidFill>
                <a:latin typeface="Poppins"/>
                <a:ea typeface="Poppins"/>
                <a:cs typeface="Poppins"/>
                <a:sym typeface="Poppins"/>
              </a:rPr>
              <a:t>Dynamic!</a:t>
            </a:r>
            <a:endParaRPr sz="1000" dirty="0"/>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498FD756-2302-4A58-BECB-DF5037881702}"/>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36E51C12-DC90-5CD7-5C6D-E3C04FE1AD0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642E670-8913-CAC1-B14C-F2D510C9617A}"/>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D95FEEAF-998A-57C9-9E9D-341AE8D13B1E}"/>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06744A21-A454-A3BB-49EA-5B7FF383C597}"/>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C7261CA-50E9-D32E-DCAE-322D7402502B}"/>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802A3379-F4F2-50DF-B238-8F1AEA1B49D3}"/>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390D0645-D7CF-8447-F125-968DAAFCBBAD}"/>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AEF462C2-1099-5756-F803-C194310E9DC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199DAD5A-09CC-6F40-ADFD-175771C16858}"/>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655D93E6-0FDE-4528-59B0-9388598BD7CE}"/>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9FC5483C-84AC-0ABB-CBF6-AE9D5C516919}"/>
              </a:ext>
            </a:extLst>
          </p:cNvPr>
          <p:cNvGrpSpPr/>
          <p:nvPr/>
        </p:nvGrpSpPr>
        <p:grpSpPr>
          <a:xfrm>
            <a:off x="1028699" y="3835717"/>
            <a:ext cx="9486901" cy="4572787"/>
            <a:chOff x="0" y="0"/>
            <a:chExt cx="1195166" cy="790430"/>
          </a:xfrm>
        </p:grpSpPr>
        <p:sp>
          <p:nvSpPr>
            <p:cNvPr id="6" name="Google Shape;255;p7">
              <a:extLst>
                <a:ext uri="{FF2B5EF4-FFF2-40B4-BE49-F238E27FC236}">
                  <a16:creationId xmlns:a16="http://schemas.microsoft.com/office/drawing/2014/main" id="{F46B2E68-A12A-9108-9FC0-77F20D44DEE6}"/>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393CED8A-357C-970A-AF99-5AE4B0FAE8D2}"/>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1207FF4A-4F10-F71D-218B-DE32C9AEC695}"/>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like event listeners, focus states, and form input values.</a:t>
            </a:r>
            <a:endParaRPr sz="2600" dirty="0"/>
          </a:p>
        </p:txBody>
      </p:sp>
      <p:sp>
        <p:nvSpPr>
          <p:cNvPr id="10" name="Google Shape;260;p7">
            <a:extLst>
              <a:ext uri="{FF2B5EF4-FFF2-40B4-BE49-F238E27FC236}">
                <a16:creationId xmlns:a16="http://schemas.microsoft.com/office/drawing/2014/main" id="{AFC2492F-FAF8-446C-1F3B-BC0A9ADEC2F1}"/>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p>
            <a:pPr marR="0" lvl="1" algn="ctr" rtl="0">
              <a:spcBef>
                <a:spcPts val="0"/>
              </a:spcBef>
              <a:spcAft>
                <a:spcPts val="0"/>
              </a:spcAft>
              <a:buClr>
                <a:srgbClr val="00FF75"/>
              </a:buClr>
              <a:buSzPts val="2899"/>
            </a:pPr>
            <a:r>
              <a:rPr lang="en-US" sz="4400" b="1" dirty="0">
                <a:solidFill>
                  <a:srgbClr val="00FF75"/>
                </a:solidFill>
                <a:latin typeface="Poppins"/>
                <a:cs typeface="Poppins"/>
                <a:sym typeface="Poppins"/>
              </a:rPr>
              <a:t>DOM Morphing</a:t>
            </a:r>
          </a:p>
        </p:txBody>
      </p:sp>
    </p:spTree>
    <p:extLst>
      <p:ext uri="{BB962C8B-B14F-4D97-AF65-F5344CB8AC3E}">
        <p14:creationId xmlns:p14="http://schemas.microsoft.com/office/powerpoint/2010/main" val="103097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92F7B36-F1ED-08A1-F2E7-37F5B05B383C}"/>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0A3F3301-3AA9-AEC3-0C56-16A065CE8E7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44D998E-6D18-5503-34B8-6D3E6D24C68D}"/>
              </a:ext>
            </a:extLst>
          </p:cNvPr>
          <p:cNvGrpSpPr/>
          <p:nvPr/>
        </p:nvGrpSpPr>
        <p:grpSpPr>
          <a:xfrm>
            <a:off x="-5554386" y="-5381790"/>
            <a:ext cx="31856303" cy="22274891"/>
            <a:chOff x="0" y="-1"/>
            <a:chExt cx="42475070" cy="29699854"/>
          </a:xfrm>
        </p:grpSpPr>
        <p:sp>
          <p:nvSpPr>
            <p:cNvPr id="165" name="Google Shape;165;p4">
              <a:extLst>
                <a:ext uri="{FF2B5EF4-FFF2-40B4-BE49-F238E27FC236}">
                  <a16:creationId xmlns:a16="http://schemas.microsoft.com/office/drawing/2014/main" id="{880D54CB-6C94-C9F4-F0B8-26BA013C89D2}"/>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BAD9575-C70B-6A85-22C6-80990DBF6887}"/>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3BC980BA-0A28-A7CE-AD45-FB3F07D959CB}"/>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6DA5186-C01D-5282-872B-46EC419812F7}"/>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5DA90DEC-9511-F3D7-7241-86C1755EA59F}"/>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9B28CC6-160C-BDA6-9E22-C9CA0E1DADB3}"/>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41D04685-9F44-6193-E6B5-FE4A7B2475DF}"/>
              </a:ext>
            </a:extLst>
          </p:cNvPr>
          <p:cNvSpPr txBox="1"/>
          <p:nvPr/>
        </p:nvSpPr>
        <p:spPr>
          <a:xfrm>
            <a:off x="965908" y="4036463"/>
            <a:ext cx="16230600" cy="5542426"/>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r>
              <a:rPr lang="en-US" sz="3200" b="0" i="0" dirty="0">
                <a:solidFill>
                  <a:srgbClr val="C0C0C0"/>
                </a:solidFill>
                <a:effectLst/>
                <a:latin typeface="Poppins" pitchFamily="2" charset="77"/>
                <a:cs typeface="Poppins" pitchFamily="2" charset="77"/>
              </a:rPr>
              <a:t>component </a:t>
            </a:r>
            <a:r>
              <a:rPr lang="en-US" sz="3200" b="0" i="0" dirty="0">
                <a:solidFill>
                  <a:srgbClr val="FC54FC"/>
                </a:solidFill>
                <a:effectLst/>
                <a:latin typeface="Poppins" pitchFamily="2" charset="77"/>
                <a:cs typeface="Poppins" pitchFamily="2" charset="77"/>
              </a:rPr>
              <a:t>extends</a:t>
            </a:r>
            <a:r>
              <a:rPr lang="en-US" sz="3200" b="0" i="0" dirty="0">
                <a:solidFill>
                  <a:srgbClr val="C0C0C0"/>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cbwire.models.Component</a:t>
            </a:r>
            <a:r>
              <a:rPr lang="en-US" sz="3200" b="0" i="0" dirty="0">
                <a:solidFill>
                  <a:srgbClr val="54FC54"/>
                </a:solidFill>
                <a:effectLst/>
                <a:latin typeface="Poppins" pitchFamily="2" charset="77"/>
                <a:cs typeface="Poppins" pitchFamily="2" charset="77"/>
              </a:rPr>
              <a:t>"</a:t>
            </a:r>
            <a:r>
              <a:rPr lang="en-US" sz="3200" b="0" i="0" dirty="0">
                <a:solidFill>
                  <a:srgbClr val="C0C0C0"/>
                </a:solidFill>
                <a:effectLst/>
                <a:latin typeface="Poppins" pitchFamily="2" charset="77"/>
                <a:cs typeface="Poppins" pitchFamily="2" charset="77"/>
              </a:rPr>
              <a:t> { </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Data properties</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data =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 </a:t>
            </a:r>
            <a:r>
              <a:rPr lang="en-US" sz="3200" b="0" i="0" dirty="0">
                <a:solidFill>
                  <a:srgbClr val="54FC54"/>
                </a:solidFill>
                <a:effectLst/>
                <a:latin typeface="Poppins" pitchFamily="2" charset="77"/>
                <a:cs typeface="Poppins" pitchFamily="2" charset="77"/>
              </a:rPr>
              <a:t>"counter"</a:t>
            </a:r>
            <a:r>
              <a:rPr lang="en-US" sz="3200" b="0" i="0" dirty="0">
                <a:solidFill>
                  <a:srgbClr val="C0C0C0"/>
                </a:solidFill>
                <a:effectLst/>
                <a:latin typeface="Poppins" pitchFamily="2" charset="77"/>
                <a:cs typeface="Poppins" pitchFamily="2" charset="77"/>
              </a:rPr>
              <a:t> : </a:t>
            </a:r>
            <a:r>
              <a:rPr lang="en-US" sz="3200" b="0" i="0" dirty="0">
                <a:solidFill>
                  <a:srgbClr val="808000"/>
                </a:solidFill>
                <a:effectLst/>
                <a:latin typeface="Poppins" pitchFamily="2" charset="77"/>
                <a:cs typeface="Poppins" pitchFamily="2" charset="77"/>
              </a:rPr>
              <a:t>0</a:t>
            </a:r>
            <a:r>
              <a:rPr lang="en-US" sz="3200" b="0" i="0" dirty="0">
                <a:solidFill>
                  <a:srgbClr val="C0C0C0"/>
                </a:solidFill>
                <a:effectLst/>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default value</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Action</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FC54FC"/>
                </a:solidFill>
                <a:effectLst/>
                <a:latin typeface="Poppins" pitchFamily="2" charset="77"/>
                <a:cs typeface="Poppins" pitchFamily="2" charset="77"/>
              </a:rPr>
              <a:t>function</a:t>
            </a:r>
            <a:r>
              <a:rPr lang="en-US" sz="3200" b="0" i="0" dirty="0">
                <a:solidFill>
                  <a:srgbClr val="C0C0C0"/>
                </a:solidFill>
                <a:effectLst/>
                <a:latin typeface="Poppins" pitchFamily="2" charset="77"/>
                <a:cs typeface="Poppins" pitchFamily="2" charset="77"/>
              </a:rPr>
              <a:t> </a:t>
            </a:r>
            <a:r>
              <a:rPr lang="en-US" sz="3200" b="0" i="0" dirty="0">
                <a:solidFill>
                  <a:srgbClr val="5454FC"/>
                </a:solidFill>
                <a:effectLst/>
                <a:latin typeface="Poppins" pitchFamily="2" charset="77"/>
                <a:cs typeface="Poppins" pitchFamily="2" charset="77"/>
              </a:rPr>
              <a:t>increment</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err="1">
                <a:solidFill>
                  <a:srgbClr val="C0C0C0"/>
                </a:solidFill>
                <a:effectLst/>
                <a:latin typeface="Poppins" pitchFamily="2" charset="77"/>
                <a:cs typeface="Poppins" pitchFamily="2" charset="77"/>
              </a:rPr>
              <a:t>data.counter</a:t>
            </a:r>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E7CD78AB-D5EA-CA69-A551-11E3DDEFDD45}"/>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2689898-EF11-D059-EEAA-57381B2FB6F3}"/>
              </a:ext>
            </a:extLst>
          </p:cNvPr>
          <p:cNvSpPr/>
          <p:nvPr/>
        </p:nvSpPr>
        <p:spPr>
          <a:xfrm>
            <a:off x="969404" y="3112266"/>
            <a:ext cx="38311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Tree>
    <p:extLst>
      <p:ext uri="{BB962C8B-B14F-4D97-AF65-F5344CB8AC3E}">
        <p14:creationId xmlns:p14="http://schemas.microsoft.com/office/powerpoint/2010/main" val="2194969408"/>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ACD158E-B1E8-A417-974A-405A2F6C64B2}"/>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12B61BF-C2EC-8494-F84A-E1DE1BAAB9E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370A5A6E-8A6D-8AA1-0E05-8DF82DB72B37}"/>
              </a:ext>
            </a:extLst>
          </p:cNvPr>
          <p:cNvGrpSpPr/>
          <p:nvPr/>
        </p:nvGrpSpPr>
        <p:grpSpPr>
          <a:xfrm>
            <a:off x="-6051342" y="-6359661"/>
            <a:ext cx="31856303" cy="22274891"/>
            <a:chOff x="0" y="-1"/>
            <a:chExt cx="42475070" cy="29699854"/>
          </a:xfrm>
        </p:grpSpPr>
        <p:sp>
          <p:nvSpPr>
            <p:cNvPr id="165" name="Google Shape;165;p4">
              <a:extLst>
                <a:ext uri="{FF2B5EF4-FFF2-40B4-BE49-F238E27FC236}">
                  <a16:creationId xmlns:a16="http://schemas.microsoft.com/office/drawing/2014/main" id="{B59C55D3-7195-8F30-4757-557BD4E9A55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7612E51C-8DDE-7B19-2590-5DC3C986459F}"/>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2ACBAE6D-F9BB-DAFB-AC54-7101BECD581F}"/>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2B447D4-A469-E46C-3E62-6DAC8D09FFC3}"/>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4522AED0-D35D-CE42-222A-E84162E3C96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041A7BAE-4933-CA98-DF67-F392138BBCCC}"/>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1556A24A-EB10-862D-9691-F80C22F97BCB}"/>
              </a:ext>
            </a:extLst>
          </p:cNvPr>
          <p:cNvSpPr txBox="1"/>
          <p:nvPr/>
        </p:nvSpPr>
        <p:spPr>
          <a:xfrm>
            <a:off x="831951" y="4511758"/>
            <a:ext cx="16230600" cy="4286214"/>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 </a:t>
            </a:r>
            <a:r>
              <a:rPr lang="en-US" sz="3200" b="0" i="0" dirty="0">
                <a:solidFill>
                  <a:srgbClr val="808000"/>
                </a:solidFill>
                <a:effectLst/>
                <a:latin typeface="Poppins" pitchFamily="2" charset="77"/>
                <a:cs typeface="Poppins" pitchFamily="2" charset="77"/>
              </a:rPr>
              <a:t>class</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wireOuterWrapper</a:t>
            </a:r>
            <a:r>
              <a:rPr lang="en-US" sz="3200" b="0" i="0" dirty="0">
                <a:solidFill>
                  <a:srgbClr val="54FC54"/>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&gt;</a:t>
            </a:r>
            <a:endParaRPr lang="en-US" sz="3200" b="0" i="0" dirty="0">
              <a:solidFill>
                <a:srgbClr val="C0C0C0"/>
              </a:solidFill>
              <a:effectLst/>
              <a:latin typeface="Poppins" pitchFamily="2" charset="77"/>
              <a:cs typeface="Poppins" pitchFamily="2" charset="77"/>
            </a:endParaRPr>
          </a:p>
          <a:p>
            <a:pPr>
              <a:buNone/>
            </a:pPr>
            <a:r>
              <a:rPr lang="en-US" sz="3200" dirty="0">
                <a:solidFill>
                  <a:srgbClr val="C0C0C0"/>
                </a:solidFill>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br>
              <a:rPr lang="en-US" sz="3200" b="0" i="0" dirty="0">
                <a:solidFill>
                  <a:srgbClr val="A2A2A2"/>
                </a:solidFill>
                <a:effectLst/>
                <a:latin typeface="Poppins" pitchFamily="2" charset="77"/>
                <a:cs typeface="Poppins" pitchFamily="2" charset="77"/>
              </a:rPr>
            </a:br>
            <a:r>
              <a:rPr lang="en-US" sz="3200" b="0" i="0" dirty="0">
                <a:solidFill>
                  <a:srgbClr val="A2A2A2"/>
                </a:solidFill>
                <a:effectLst/>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Count: #counter#</a:t>
            </a:r>
          </a:p>
          <a:p>
            <a:pPr>
              <a:buNone/>
            </a:pPr>
            <a:r>
              <a:rPr lang="en-US" sz="3200" b="0" i="0" dirty="0">
                <a:solidFill>
                  <a:srgbClr val="A2A2A2"/>
                </a:solidFill>
                <a:effectLst/>
                <a:latin typeface="Poppins" pitchFamily="2" charset="77"/>
                <a:cs typeface="Poppins" pitchFamily="2" charset="77"/>
              </a:rPr>
              <a:t>		&lt;/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 </a:t>
            </a:r>
            <a:r>
              <a:rPr lang="en-US" sz="3200" b="0" i="0" dirty="0" err="1">
                <a:solidFill>
                  <a:srgbClr val="808000"/>
                </a:solidFill>
                <a:effectLst/>
                <a:latin typeface="Poppins" pitchFamily="2" charset="77"/>
                <a:cs typeface="Poppins" pitchFamily="2" charset="77"/>
              </a:rPr>
              <a:t>wire:click</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"increment"</a:t>
            </a:r>
            <a:r>
              <a:rPr lang="en-US" sz="3200" b="0" i="0" dirty="0">
                <a:solidFill>
                  <a:srgbClr val="A2A2A2"/>
                </a:solidFill>
                <a:effectLst/>
                <a:latin typeface="Poppins" pitchFamily="2" charset="77"/>
                <a:cs typeface="Poppins" pitchFamily="2" charset="77"/>
              </a:rPr>
              <a:t>&gt;</a:t>
            </a:r>
            <a:r>
              <a:rPr lang="en-US" sz="3200" b="0" i="0" dirty="0">
                <a:solidFill>
                  <a:srgbClr val="C0C0C0"/>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sz="1800" b="0" i="0" u="none" strike="noStrike" cap="none" dirty="0">
              <a:solidFill>
                <a:schemeClr val="dk1"/>
              </a:solidFill>
              <a:latin typeface="Poppins" pitchFamily="2" charset="77"/>
              <a:ea typeface="Calibri"/>
              <a:cs typeface="Poppins" pitchFamily="2" charset="77"/>
              <a:sym typeface="Calibri"/>
            </a:endParaRPr>
          </a:p>
        </p:txBody>
      </p:sp>
      <p:sp>
        <p:nvSpPr>
          <p:cNvPr id="4" name="Google Shape;260;p7">
            <a:extLst>
              <a:ext uri="{FF2B5EF4-FFF2-40B4-BE49-F238E27FC236}">
                <a16:creationId xmlns:a16="http://schemas.microsoft.com/office/drawing/2014/main" id="{EA0C0C7A-8B33-23FF-B002-45403B388F21}"/>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6" name="Rounded Rectangle 5">
            <a:extLst>
              <a:ext uri="{FF2B5EF4-FFF2-40B4-BE49-F238E27FC236}">
                <a16:creationId xmlns:a16="http://schemas.microsoft.com/office/drawing/2014/main" id="{C36D1489-3D32-0A72-5B11-B0B0A7E0D709}"/>
              </a:ext>
            </a:extLst>
          </p:cNvPr>
          <p:cNvSpPr/>
          <p:nvPr/>
        </p:nvSpPr>
        <p:spPr>
          <a:xfrm>
            <a:off x="831951" y="3587466"/>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Tree>
    <p:extLst>
      <p:ext uri="{BB962C8B-B14F-4D97-AF65-F5344CB8AC3E}">
        <p14:creationId xmlns:p14="http://schemas.microsoft.com/office/powerpoint/2010/main" val="603088004"/>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4624916-31E9-9CCD-EC93-8840A68A810D}"/>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08AEF15-A408-3466-514F-863F3E9E414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933FD72E-E683-CFD4-6719-57553A97A2C3}"/>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D60BBC4-C232-93E8-36D9-DD72B878386E}"/>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248415B0-92B9-4692-3C59-D1943FB6504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CEE45B73-CB58-E07F-FEE4-6965EA47A0E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8973872-671F-CBC1-B811-3D56DEAF3144}"/>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2AA2762-6464-3889-E8AD-E703637BC8FD}"/>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64E3C59-0BF1-B9C8-17E4-CC703D1A0DB6}"/>
              </a:ext>
            </a:extLst>
          </p:cNvPr>
          <p:cNvSpPr txBox="1"/>
          <p:nvPr/>
        </p:nvSpPr>
        <p:spPr>
          <a:xfrm>
            <a:off x="1028699" y="648623"/>
            <a:ext cx="1400275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How do we use our “WIRE”?</a:t>
            </a:r>
            <a:endParaRPr dirty="0"/>
          </a:p>
        </p:txBody>
      </p:sp>
      <p:sp>
        <p:nvSpPr>
          <p:cNvPr id="3" name="Google Shape;252;p7">
            <a:extLst>
              <a:ext uri="{FF2B5EF4-FFF2-40B4-BE49-F238E27FC236}">
                <a16:creationId xmlns:a16="http://schemas.microsoft.com/office/drawing/2014/main" id="{DE0361CB-71AB-0358-C307-95E05293277D}"/>
              </a:ext>
            </a:extLst>
          </p:cNvPr>
          <p:cNvSpPr txBox="1"/>
          <p:nvPr/>
        </p:nvSpPr>
        <p:spPr>
          <a:xfrm>
            <a:off x="965908" y="3726354"/>
            <a:ext cx="16230600" cy="2447212"/>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#wire( "Counter1" )#</a:t>
            </a: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6AC40013-163A-9C8B-E06A-10E7DDB8A9AC}"/>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Place our wire in a ColdBox view or layout</a:t>
            </a:r>
          </a:p>
        </p:txBody>
      </p:sp>
      <p:sp>
        <p:nvSpPr>
          <p:cNvPr id="5" name="Rounded Rectangle 4">
            <a:extLst>
              <a:ext uri="{FF2B5EF4-FFF2-40B4-BE49-F238E27FC236}">
                <a16:creationId xmlns:a16="http://schemas.microsoft.com/office/drawing/2014/main" id="{7807499D-4CE6-D08B-DC5B-8C8EE5F56F33}"/>
              </a:ext>
            </a:extLst>
          </p:cNvPr>
          <p:cNvSpPr/>
          <p:nvPr/>
        </p:nvSpPr>
        <p:spPr>
          <a:xfrm>
            <a:off x="965909" y="2857771"/>
            <a:ext cx="6252633"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/views/</a:t>
            </a:r>
            <a:r>
              <a:rPr lang="en-US" sz="2800" b="1" dirty="0" err="1">
                <a:solidFill>
                  <a:schemeClr val="tx1"/>
                </a:solidFill>
                <a:effectLst/>
                <a:latin typeface="Poppins" pitchFamily="2" charset="77"/>
                <a:cs typeface="Poppins" pitchFamily="2" charset="77"/>
              </a:rPr>
              <a:t>wiredemos</a:t>
            </a:r>
            <a:r>
              <a:rPr lang="en-US" sz="2800" b="1" dirty="0">
                <a:solidFill>
                  <a:schemeClr val="tx1"/>
                </a:solidFill>
                <a:effectLst/>
                <a:latin typeface="Poppins" pitchFamily="2" charset="77"/>
                <a:cs typeface="Poppins" pitchFamily="2" charset="77"/>
              </a:rPr>
              <a:t>/counter1.cfm</a:t>
            </a:r>
          </a:p>
        </p:txBody>
      </p:sp>
      <p:pic>
        <p:nvPicPr>
          <p:cNvPr id="6" name="Picture 5">
            <a:extLst>
              <a:ext uri="{FF2B5EF4-FFF2-40B4-BE49-F238E27FC236}">
                <a16:creationId xmlns:a16="http://schemas.microsoft.com/office/drawing/2014/main" id="{EFA04100-7F05-9BDB-B684-8DC4198A31C0}"/>
              </a:ext>
            </a:extLst>
          </p:cNvPr>
          <p:cNvPicPr>
            <a:picLocks noChangeAspect="1"/>
          </p:cNvPicPr>
          <p:nvPr/>
        </p:nvPicPr>
        <p:blipFill>
          <a:blip r:embed="rId7"/>
          <a:stretch>
            <a:fillRect/>
          </a:stretch>
        </p:blipFill>
        <p:spPr>
          <a:xfrm>
            <a:off x="1025543" y="6502929"/>
            <a:ext cx="4435935" cy="2765258"/>
          </a:xfrm>
          <a:prstGeom prst="rect">
            <a:avLst/>
          </a:prstGeom>
        </p:spPr>
      </p:pic>
    </p:spTree>
    <p:extLst>
      <p:ext uri="{BB962C8B-B14F-4D97-AF65-F5344CB8AC3E}">
        <p14:creationId xmlns:p14="http://schemas.microsoft.com/office/powerpoint/2010/main" val="2744121286"/>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C4556201-DE05-1B7E-74EC-BBE4646A78C8}"/>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457D9132-71AE-40CD-0D5F-3D735BC1C86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420362A3-1EA0-1735-90F2-6DF9529858B7}"/>
              </a:ext>
            </a:extLst>
          </p:cNvPr>
          <p:cNvGrpSpPr/>
          <p:nvPr/>
        </p:nvGrpSpPr>
        <p:grpSpPr>
          <a:xfrm>
            <a:off x="-5903619" y="-4072833"/>
            <a:ext cx="31856303" cy="22274891"/>
            <a:chOff x="0" y="-1"/>
            <a:chExt cx="42475070" cy="29699854"/>
          </a:xfrm>
        </p:grpSpPr>
        <p:sp>
          <p:nvSpPr>
            <p:cNvPr id="165" name="Google Shape;165;p4">
              <a:extLst>
                <a:ext uri="{FF2B5EF4-FFF2-40B4-BE49-F238E27FC236}">
                  <a16:creationId xmlns:a16="http://schemas.microsoft.com/office/drawing/2014/main" id="{AAE220E4-0DE3-31F0-15EC-69D2AE0CECEC}"/>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b="1"/>
            </a:p>
          </p:txBody>
        </p:sp>
        <p:sp>
          <p:nvSpPr>
            <p:cNvPr id="166" name="Google Shape;166;p4">
              <a:extLst>
                <a:ext uri="{FF2B5EF4-FFF2-40B4-BE49-F238E27FC236}">
                  <a16:creationId xmlns:a16="http://schemas.microsoft.com/office/drawing/2014/main" id="{21779EE1-8AF6-FEA7-5BFB-88C90664EF1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b="1"/>
            </a:p>
          </p:txBody>
        </p:sp>
        <p:sp>
          <p:nvSpPr>
            <p:cNvPr id="167" name="Google Shape;167;p4">
              <a:extLst>
                <a:ext uri="{FF2B5EF4-FFF2-40B4-BE49-F238E27FC236}">
                  <a16:creationId xmlns:a16="http://schemas.microsoft.com/office/drawing/2014/main" id="{F11DA789-DD37-71B6-5CD3-31354D9DAC6E}"/>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b="1"/>
            </a:p>
          </p:txBody>
        </p:sp>
      </p:grpSp>
      <p:sp>
        <p:nvSpPr>
          <p:cNvPr id="168" name="Google Shape;168;p4">
            <a:extLst>
              <a:ext uri="{FF2B5EF4-FFF2-40B4-BE49-F238E27FC236}">
                <a16:creationId xmlns:a16="http://schemas.microsoft.com/office/drawing/2014/main" id="{79DAF587-1C1C-B9AF-8B6C-9E7B41A40B5F}"/>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856F82C-71E8-167D-AA9C-8B776F99A9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9B3E010-CCA5-1598-AB7D-8B589102118C}"/>
              </a:ext>
            </a:extLst>
          </p:cNvPr>
          <p:cNvSpPr txBox="1"/>
          <p:nvPr/>
        </p:nvSpPr>
        <p:spPr>
          <a:xfrm>
            <a:off x="7632314" y="794435"/>
            <a:ext cx="8906399"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What's Going On</a:t>
            </a:r>
            <a:endParaRPr dirty="0"/>
          </a:p>
        </p:txBody>
      </p:sp>
      <p:sp>
        <p:nvSpPr>
          <p:cNvPr id="4" name="Google Shape;260;p7">
            <a:extLst>
              <a:ext uri="{FF2B5EF4-FFF2-40B4-BE49-F238E27FC236}">
                <a16:creationId xmlns:a16="http://schemas.microsoft.com/office/drawing/2014/main" id="{5525EFCF-6589-A67D-72ED-4220625D64FB}"/>
              </a:ext>
            </a:extLst>
          </p:cNvPr>
          <p:cNvSpPr txBox="1"/>
          <p:nvPr/>
        </p:nvSpPr>
        <p:spPr>
          <a:xfrm>
            <a:off x="7729231" y="1975822"/>
            <a:ext cx="8262689" cy="492443"/>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200" dirty="0">
                <a:solidFill>
                  <a:srgbClr val="00FF75"/>
                </a:solidFill>
                <a:latin typeface="Poppins"/>
                <a:cs typeface="Poppins"/>
                <a:sym typeface="Poppins"/>
              </a:rPr>
              <a:t>CBWIRE Counter Component Interaction   </a:t>
            </a:r>
          </a:p>
        </p:txBody>
      </p:sp>
      <p:pic>
        <p:nvPicPr>
          <p:cNvPr id="10" name="Graphic 9">
            <a:extLst>
              <a:ext uri="{FF2B5EF4-FFF2-40B4-BE49-F238E27FC236}">
                <a16:creationId xmlns:a16="http://schemas.microsoft.com/office/drawing/2014/main" id="{18D3D88C-EC08-3AA3-5B29-557B57F093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61" y="697275"/>
            <a:ext cx="9067172" cy="8717211"/>
          </a:xfrm>
          <a:prstGeom prst="rect">
            <a:avLst/>
          </a:prstGeom>
        </p:spPr>
      </p:pic>
      <p:sp>
        <p:nvSpPr>
          <p:cNvPr id="17" name="Rounded Rectangle 16">
            <a:extLst>
              <a:ext uri="{FF2B5EF4-FFF2-40B4-BE49-F238E27FC236}">
                <a16:creationId xmlns:a16="http://schemas.microsoft.com/office/drawing/2014/main" id="{7177C024-C0B1-1E36-FEA7-61CDA642B154}"/>
              </a:ext>
            </a:extLst>
          </p:cNvPr>
          <p:cNvSpPr/>
          <p:nvPr/>
        </p:nvSpPr>
        <p:spPr>
          <a:xfrm>
            <a:off x="7874002" y="5143500"/>
            <a:ext cx="2246420" cy="2019303"/>
          </a:xfrm>
          <a:prstGeom prst="roundRect">
            <a:avLst/>
          </a:prstGeom>
          <a:noFill/>
          <a:ln w="41275">
            <a:solidFill>
              <a:srgbClr val="02FF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C7155FC-A168-2357-ADB4-BF26E6292CEA}"/>
              </a:ext>
            </a:extLst>
          </p:cNvPr>
          <p:cNvPicPr>
            <a:picLocks noChangeAspect="1"/>
          </p:cNvPicPr>
          <p:nvPr/>
        </p:nvPicPr>
        <p:blipFill>
          <a:blip r:embed="rId9"/>
          <a:stretch>
            <a:fillRect/>
          </a:stretch>
        </p:blipFill>
        <p:spPr>
          <a:xfrm>
            <a:off x="8293422" y="4442009"/>
            <a:ext cx="1408605" cy="1196651"/>
          </a:xfrm>
          <a:prstGeom prst="rect">
            <a:avLst/>
          </a:prstGeom>
        </p:spPr>
      </p:pic>
      <p:grpSp>
        <p:nvGrpSpPr>
          <p:cNvPr id="24" name="Group 23">
            <a:extLst>
              <a:ext uri="{FF2B5EF4-FFF2-40B4-BE49-F238E27FC236}">
                <a16:creationId xmlns:a16="http://schemas.microsoft.com/office/drawing/2014/main" id="{2858F1AE-5E60-804F-DFD4-4A23CACB7CF8}"/>
              </a:ext>
            </a:extLst>
          </p:cNvPr>
          <p:cNvGrpSpPr/>
          <p:nvPr/>
        </p:nvGrpSpPr>
        <p:grpSpPr>
          <a:xfrm>
            <a:off x="683523" y="550319"/>
            <a:ext cx="16501499" cy="6300534"/>
            <a:chOff x="683523" y="550319"/>
            <a:chExt cx="16501499" cy="6300534"/>
          </a:xfrm>
        </p:grpSpPr>
        <p:grpSp>
          <p:nvGrpSpPr>
            <p:cNvPr id="18" name="Google Shape;273;p8">
              <a:extLst>
                <a:ext uri="{FF2B5EF4-FFF2-40B4-BE49-F238E27FC236}">
                  <a16:creationId xmlns:a16="http://schemas.microsoft.com/office/drawing/2014/main" id="{1CE90CB6-FEE0-33F3-23B9-3BB16F5512CD}"/>
                </a:ext>
              </a:extLst>
            </p:cNvPr>
            <p:cNvGrpSpPr/>
            <p:nvPr/>
          </p:nvGrpSpPr>
          <p:grpSpPr>
            <a:xfrm>
              <a:off x="10351680" y="3608553"/>
              <a:ext cx="319621" cy="518617"/>
              <a:chOff x="0" y="-57150"/>
              <a:chExt cx="84180" cy="136590"/>
            </a:xfrm>
          </p:grpSpPr>
          <p:sp>
            <p:nvSpPr>
              <p:cNvPr id="19" name="Google Shape;274;p8">
                <a:extLst>
                  <a:ext uri="{FF2B5EF4-FFF2-40B4-BE49-F238E27FC236}">
                    <a16:creationId xmlns:a16="http://schemas.microsoft.com/office/drawing/2014/main" id="{71E15820-64F5-5CFB-C085-8D0D5718E6CA}"/>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5;p8">
                <a:extLst>
                  <a:ext uri="{FF2B5EF4-FFF2-40B4-BE49-F238E27FC236}">
                    <a16:creationId xmlns:a16="http://schemas.microsoft.com/office/drawing/2014/main" id="{18B588EE-03E3-A7CE-0D1E-68A5F0C27D0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284;p8">
              <a:extLst>
                <a:ext uri="{FF2B5EF4-FFF2-40B4-BE49-F238E27FC236}">
                  <a16:creationId xmlns:a16="http://schemas.microsoft.com/office/drawing/2014/main" id="{708348E2-0EA6-7869-8E0B-4E4CA22EAD72}"/>
                </a:ext>
              </a:extLst>
            </p:cNvPr>
            <p:cNvSpPr txBox="1"/>
            <p:nvPr/>
          </p:nvSpPr>
          <p:spPr>
            <a:xfrm>
              <a:off x="10891190" y="4634862"/>
              <a:ext cx="6293832" cy="2215991"/>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The user requests a page from the server that includes our Counter component.</a:t>
              </a:r>
            </a:p>
          </p:txBody>
        </p:sp>
        <p:sp>
          <p:nvSpPr>
            <p:cNvPr id="22" name="Google Shape;286;p8">
              <a:extLst>
                <a:ext uri="{FF2B5EF4-FFF2-40B4-BE49-F238E27FC236}">
                  <a16:creationId xmlns:a16="http://schemas.microsoft.com/office/drawing/2014/main" id="{1D3B15EB-37F1-15D9-CA6F-76D629EEDB2E}"/>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0" i="0" u="none" strike="noStrike" cap="none" dirty="0">
                  <a:solidFill>
                    <a:srgbClr val="00FF75"/>
                  </a:solidFill>
                  <a:latin typeface="Poppins"/>
                  <a:ea typeface="Poppins"/>
                  <a:cs typeface="Poppins"/>
                  <a:sym typeface="Poppins"/>
                </a:rPr>
                <a:t>User Requests Page</a:t>
              </a:r>
              <a:endParaRPr sz="2000" dirty="0"/>
            </a:p>
          </p:txBody>
        </p:sp>
        <p:sp>
          <p:nvSpPr>
            <p:cNvPr id="23" name="Rounded Rectangle 22">
              <a:extLst>
                <a:ext uri="{FF2B5EF4-FFF2-40B4-BE49-F238E27FC236}">
                  <a16:creationId xmlns:a16="http://schemas.microsoft.com/office/drawing/2014/main" id="{21CACE81-CACB-BF29-FFA6-62A494F42185}"/>
                </a:ext>
              </a:extLst>
            </p:cNvPr>
            <p:cNvSpPr/>
            <p:nvPr/>
          </p:nvSpPr>
          <p:spPr>
            <a:xfrm>
              <a:off x="683523" y="550319"/>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3DFEA41-BBF3-496A-54EF-DCA5E6841BE7}"/>
              </a:ext>
            </a:extLst>
          </p:cNvPr>
          <p:cNvGrpSpPr/>
          <p:nvPr/>
        </p:nvGrpSpPr>
        <p:grpSpPr>
          <a:xfrm>
            <a:off x="4938973" y="615022"/>
            <a:ext cx="12257535" cy="5137611"/>
            <a:chOff x="4927487" y="605247"/>
            <a:chExt cx="12257535" cy="5137611"/>
          </a:xfrm>
        </p:grpSpPr>
        <p:grpSp>
          <p:nvGrpSpPr>
            <p:cNvPr id="26" name="Google Shape;273;p8">
              <a:extLst>
                <a:ext uri="{FF2B5EF4-FFF2-40B4-BE49-F238E27FC236}">
                  <a16:creationId xmlns:a16="http://schemas.microsoft.com/office/drawing/2014/main" id="{1EC7AD2F-5D22-0B58-D05C-98E9E7C96528}"/>
                </a:ext>
              </a:extLst>
            </p:cNvPr>
            <p:cNvGrpSpPr/>
            <p:nvPr/>
          </p:nvGrpSpPr>
          <p:grpSpPr>
            <a:xfrm>
              <a:off x="10351680" y="3608553"/>
              <a:ext cx="319621" cy="518617"/>
              <a:chOff x="0" y="-57150"/>
              <a:chExt cx="84180" cy="136590"/>
            </a:xfrm>
          </p:grpSpPr>
          <p:sp>
            <p:nvSpPr>
              <p:cNvPr id="30" name="Google Shape;274;p8">
                <a:extLst>
                  <a:ext uri="{FF2B5EF4-FFF2-40B4-BE49-F238E27FC236}">
                    <a16:creationId xmlns:a16="http://schemas.microsoft.com/office/drawing/2014/main" id="{DB1FC405-4810-B843-E3B2-BE18F21C5FEB}"/>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5;p8">
                <a:extLst>
                  <a:ext uri="{FF2B5EF4-FFF2-40B4-BE49-F238E27FC236}">
                    <a16:creationId xmlns:a16="http://schemas.microsoft.com/office/drawing/2014/main" id="{FAD52A16-247A-EB22-69F7-7D441B001FF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284;p8">
              <a:extLst>
                <a:ext uri="{FF2B5EF4-FFF2-40B4-BE49-F238E27FC236}">
                  <a16:creationId xmlns:a16="http://schemas.microsoft.com/office/drawing/2014/main" id="{E373A430-5A8D-C5BC-0045-04F3B88B7D4E}"/>
                </a:ext>
              </a:extLst>
            </p:cNvPr>
            <p:cNvSpPr txBox="1"/>
            <p:nvPr/>
          </p:nvSpPr>
          <p:spPr>
            <a:xfrm>
              <a:off x="10891190" y="4634862"/>
              <a:ext cx="6293832" cy="1107996"/>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#Wire(“counter1”)# is handled by CBWire</a:t>
              </a:r>
            </a:p>
          </p:txBody>
        </p:sp>
        <p:sp>
          <p:nvSpPr>
            <p:cNvPr id="28" name="Google Shape;286;p8">
              <a:extLst>
                <a:ext uri="{FF2B5EF4-FFF2-40B4-BE49-F238E27FC236}">
                  <a16:creationId xmlns:a16="http://schemas.microsoft.com/office/drawing/2014/main" id="{5274A969-314C-E3D7-2242-834C6E90898F}"/>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ColdBox Receives Request</a:t>
              </a:r>
              <a:endParaRPr sz="2000" dirty="0"/>
            </a:p>
          </p:txBody>
        </p:sp>
        <p:sp>
          <p:nvSpPr>
            <p:cNvPr id="29" name="Rounded Rectangle 28">
              <a:extLst>
                <a:ext uri="{FF2B5EF4-FFF2-40B4-BE49-F238E27FC236}">
                  <a16:creationId xmlns:a16="http://schemas.microsoft.com/office/drawing/2014/main" id="{B9009B1F-7594-1EFA-BAA0-F9A80980A72A}"/>
                </a:ext>
              </a:extLst>
            </p:cNvPr>
            <p:cNvSpPr/>
            <p:nvPr/>
          </p:nvSpPr>
          <p:spPr>
            <a:xfrm>
              <a:off x="4927487" y="605247"/>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3FDEAF9C-9FF9-3038-D098-3F92CD9D8EB5}"/>
              </a:ext>
            </a:extLst>
          </p:cNvPr>
          <p:cNvGrpSpPr/>
          <p:nvPr/>
        </p:nvGrpSpPr>
        <p:grpSpPr>
          <a:xfrm>
            <a:off x="4973064" y="3068247"/>
            <a:ext cx="12223444" cy="3824147"/>
            <a:chOff x="4961578" y="3103650"/>
            <a:chExt cx="12223444" cy="3824147"/>
          </a:xfrm>
        </p:grpSpPr>
        <p:grpSp>
          <p:nvGrpSpPr>
            <p:cNvPr id="33" name="Google Shape;273;p8">
              <a:extLst>
                <a:ext uri="{FF2B5EF4-FFF2-40B4-BE49-F238E27FC236}">
                  <a16:creationId xmlns:a16="http://schemas.microsoft.com/office/drawing/2014/main" id="{AB26D49A-6BCA-C814-6577-19B1CC4A85E8}"/>
                </a:ext>
              </a:extLst>
            </p:cNvPr>
            <p:cNvGrpSpPr/>
            <p:nvPr/>
          </p:nvGrpSpPr>
          <p:grpSpPr>
            <a:xfrm>
              <a:off x="10351680" y="3608553"/>
              <a:ext cx="319621" cy="518617"/>
              <a:chOff x="0" y="-57150"/>
              <a:chExt cx="84180" cy="136590"/>
            </a:xfrm>
          </p:grpSpPr>
          <p:sp>
            <p:nvSpPr>
              <p:cNvPr id="37" name="Google Shape;274;p8">
                <a:extLst>
                  <a:ext uri="{FF2B5EF4-FFF2-40B4-BE49-F238E27FC236}">
                    <a16:creationId xmlns:a16="http://schemas.microsoft.com/office/drawing/2014/main" id="{4C36C9F5-AE17-A002-6478-8066B3E2A73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5;p8">
                <a:extLst>
                  <a:ext uri="{FF2B5EF4-FFF2-40B4-BE49-F238E27FC236}">
                    <a16:creationId xmlns:a16="http://schemas.microsoft.com/office/drawing/2014/main" id="{CF7934D0-CFB0-706A-B53F-D8BA0BA1AE02}"/>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 name="Google Shape;284;p8">
              <a:extLst>
                <a:ext uri="{FF2B5EF4-FFF2-40B4-BE49-F238E27FC236}">
                  <a16:creationId xmlns:a16="http://schemas.microsoft.com/office/drawing/2014/main" id="{76A90191-3F54-2013-4DE9-A01FE9493462}"/>
                </a:ext>
              </a:extLst>
            </p:cNvPr>
            <p:cNvSpPr txBox="1"/>
            <p:nvPr/>
          </p:nvSpPr>
          <p:spPr>
            <a:xfrm>
              <a:off x="10891190" y="4634862"/>
              <a:ext cx="6293832" cy="2292935"/>
            </a:xfrm>
            <a:prstGeom prst="rect">
              <a:avLst/>
            </a:prstGeom>
            <a:noFill/>
            <a:ln>
              <a:noFill/>
            </a:ln>
          </p:spPr>
          <p:txBody>
            <a:bodyPr spcFirstLastPara="1" wrap="square" lIns="0" tIns="0" rIns="0" bIns="0" anchor="t" anchorCtr="0">
              <a:spAutoFit/>
            </a:bodyPr>
            <a:lstStyle/>
            <a:p>
              <a:pPr algn="l">
                <a:spcBef>
                  <a:spcPts val="600"/>
                </a:spcBef>
                <a:buClr>
                  <a:srgbClr val="02FF07"/>
                </a:buClr>
                <a:buSzPct val="100000"/>
              </a:pPr>
              <a:r>
                <a:rPr lang="en-US" sz="3600" i="0" dirty="0">
                  <a:solidFill>
                    <a:srgbClr val="FFFFFF"/>
                  </a:solidFill>
                  <a:effectLst/>
                  <a:latin typeface="Poppins" pitchFamily="2" charset="77"/>
                  <a:cs typeface="Poppins" pitchFamily="2" charset="77"/>
                </a:rPr>
                <a:t>CBWIRE parses our component and initially renders it with its default values. </a:t>
              </a:r>
            </a:p>
          </p:txBody>
        </p:sp>
        <p:sp>
          <p:nvSpPr>
            <p:cNvPr id="35" name="Google Shape;286;p8">
              <a:extLst>
                <a:ext uri="{FF2B5EF4-FFF2-40B4-BE49-F238E27FC236}">
                  <a16:creationId xmlns:a16="http://schemas.microsoft.com/office/drawing/2014/main" id="{CF14BBB4-98FB-73A5-D8C4-CB7A11A32AD5}"/>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Parses Component</a:t>
              </a:r>
              <a:endParaRPr sz="2000" dirty="0"/>
            </a:p>
          </p:txBody>
        </p:sp>
        <p:sp>
          <p:nvSpPr>
            <p:cNvPr id="36" name="Rounded Rectangle 35">
              <a:extLst>
                <a:ext uri="{FF2B5EF4-FFF2-40B4-BE49-F238E27FC236}">
                  <a16:creationId xmlns:a16="http://schemas.microsoft.com/office/drawing/2014/main" id="{3B968E88-5F43-AE12-B7CB-545E181AB11E}"/>
                </a:ext>
              </a:extLst>
            </p:cNvPr>
            <p:cNvSpPr/>
            <p:nvPr/>
          </p:nvSpPr>
          <p:spPr>
            <a:xfrm>
              <a:off x="4961578"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0616C37-B32E-54DA-9B95-0E08C3E12FA7}"/>
              </a:ext>
            </a:extLst>
          </p:cNvPr>
          <p:cNvGrpSpPr/>
          <p:nvPr/>
        </p:nvGrpSpPr>
        <p:grpSpPr>
          <a:xfrm>
            <a:off x="700524" y="3082301"/>
            <a:ext cx="17124671" cy="5228877"/>
            <a:chOff x="703903" y="3103650"/>
            <a:chExt cx="17124671" cy="5228877"/>
          </a:xfrm>
        </p:grpSpPr>
        <p:grpSp>
          <p:nvGrpSpPr>
            <p:cNvPr id="40" name="Google Shape;273;p8">
              <a:extLst>
                <a:ext uri="{FF2B5EF4-FFF2-40B4-BE49-F238E27FC236}">
                  <a16:creationId xmlns:a16="http://schemas.microsoft.com/office/drawing/2014/main" id="{4FAC773A-5294-46AF-1516-61289E5992FA}"/>
                </a:ext>
              </a:extLst>
            </p:cNvPr>
            <p:cNvGrpSpPr/>
            <p:nvPr/>
          </p:nvGrpSpPr>
          <p:grpSpPr>
            <a:xfrm>
              <a:off x="10351680" y="3608553"/>
              <a:ext cx="319621" cy="518617"/>
              <a:chOff x="0" y="-57150"/>
              <a:chExt cx="84180" cy="136590"/>
            </a:xfrm>
          </p:grpSpPr>
          <p:sp>
            <p:nvSpPr>
              <p:cNvPr id="44" name="Google Shape;274;p8">
                <a:extLst>
                  <a:ext uri="{FF2B5EF4-FFF2-40B4-BE49-F238E27FC236}">
                    <a16:creationId xmlns:a16="http://schemas.microsoft.com/office/drawing/2014/main" id="{1D14DFD7-6C58-26B8-3A0E-52DFE4E0ADE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p8">
                <a:extLst>
                  <a:ext uri="{FF2B5EF4-FFF2-40B4-BE49-F238E27FC236}">
                    <a16:creationId xmlns:a16="http://schemas.microsoft.com/office/drawing/2014/main" id="{809E51B4-12DC-55EE-9730-655ACEC2DA6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 name="Google Shape;284;p8">
              <a:extLst>
                <a:ext uri="{FF2B5EF4-FFF2-40B4-BE49-F238E27FC236}">
                  <a16:creationId xmlns:a16="http://schemas.microsoft.com/office/drawing/2014/main" id="{1ABC96D3-1F87-4FB6-3E84-0F1C7D419EB5}"/>
                </a:ext>
              </a:extLst>
            </p:cNvPr>
            <p:cNvSpPr txBox="1"/>
            <p:nvPr/>
          </p:nvSpPr>
          <p:spPr>
            <a:xfrm>
              <a:off x="10891190" y="4977762"/>
              <a:ext cx="6937384" cy="335476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The rendered component is sent to the browser. </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200" i="1" dirty="0">
                  <a:solidFill>
                    <a:srgbClr val="02FF07"/>
                  </a:solidFill>
                  <a:effectLst/>
                  <a:latin typeface="Poppins" pitchFamily="2" charset="77"/>
                  <a:cs typeface="Poppins" pitchFamily="2" charset="77"/>
                </a:rPr>
                <a:t>Note: that nothing extraordinary has happened at this point.</a:t>
              </a:r>
            </a:p>
            <a:p>
              <a:pPr algn="l">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42" name="Google Shape;286;p8">
              <a:extLst>
                <a:ext uri="{FF2B5EF4-FFF2-40B4-BE49-F238E27FC236}">
                  <a16:creationId xmlns:a16="http://schemas.microsoft.com/office/drawing/2014/main" id="{EF8A678F-47F4-5C5D-E857-F859BD02201E}"/>
                </a:ext>
              </a:extLst>
            </p:cNvPr>
            <p:cNvSpPr txBox="1"/>
            <p:nvPr/>
          </p:nvSpPr>
          <p:spPr>
            <a:xfrm>
              <a:off x="10902675" y="3652610"/>
              <a:ext cx="6690681"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Counter Displayed w/ Default Values</a:t>
              </a:r>
              <a:endParaRPr sz="2000" dirty="0"/>
            </a:p>
          </p:txBody>
        </p:sp>
        <p:sp>
          <p:nvSpPr>
            <p:cNvPr id="43" name="Rounded Rectangle 42">
              <a:extLst>
                <a:ext uri="{FF2B5EF4-FFF2-40B4-BE49-F238E27FC236}">
                  <a16:creationId xmlns:a16="http://schemas.microsoft.com/office/drawing/2014/main" id="{0000822B-3992-A860-3369-5DB270FA3A77}"/>
                </a:ext>
              </a:extLst>
            </p:cNvPr>
            <p:cNvSpPr/>
            <p:nvPr/>
          </p:nvSpPr>
          <p:spPr>
            <a:xfrm>
              <a:off x="703903"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CBC35B3D-02E7-0554-200D-C744D33E8559}"/>
              </a:ext>
            </a:extLst>
          </p:cNvPr>
          <p:cNvGrpSpPr/>
          <p:nvPr/>
        </p:nvGrpSpPr>
        <p:grpSpPr>
          <a:xfrm>
            <a:off x="740031" y="3586876"/>
            <a:ext cx="17822551" cy="4578836"/>
            <a:chOff x="703903" y="3608553"/>
            <a:chExt cx="17822551" cy="4578836"/>
          </a:xfrm>
        </p:grpSpPr>
        <p:grpSp>
          <p:nvGrpSpPr>
            <p:cNvPr id="48" name="Google Shape;273;p8">
              <a:extLst>
                <a:ext uri="{FF2B5EF4-FFF2-40B4-BE49-F238E27FC236}">
                  <a16:creationId xmlns:a16="http://schemas.microsoft.com/office/drawing/2014/main" id="{A854C6E6-9613-AC05-7C04-7B6748FD75C4}"/>
                </a:ext>
              </a:extLst>
            </p:cNvPr>
            <p:cNvGrpSpPr/>
            <p:nvPr/>
          </p:nvGrpSpPr>
          <p:grpSpPr>
            <a:xfrm>
              <a:off x="10351680" y="3608553"/>
              <a:ext cx="319621" cy="518617"/>
              <a:chOff x="0" y="-57150"/>
              <a:chExt cx="84180" cy="136590"/>
            </a:xfrm>
          </p:grpSpPr>
          <p:sp>
            <p:nvSpPr>
              <p:cNvPr id="52" name="Google Shape;274;p8">
                <a:extLst>
                  <a:ext uri="{FF2B5EF4-FFF2-40B4-BE49-F238E27FC236}">
                    <a16:creationId xmlns:a16="http://schemas.microsoft.com/office/drawing/2014/main" id="{88783C79-772C-07BD-A6B8-3EF14FDC9270}"/>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5;p8">
                <a:extLst>
                  <a:ext uri="{FF2B5EF4-FFF2-40B4-BE49-F238E27FC236}">
                    <a16:creationId xmlns:a16="http://schemas.microsoft.com/office/drawing/2014/main" id="{4954D7C9-BF60-87D3-6A95-82B2C83DBB75}"/>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 name="Google Shape;284;p8">
              <a:extLst>
                <a:ext uri="{FF2B5EF4-FFF2-40B4-BE49-F238E27FC236}">
                  <a16:creationId xmlns:a16="http://schemas.microsoft.com/office/drawing/2014/main" id="{AF041079-0FD0-26E5-3E03-DB733B55AC0E}"/>
                </a:ext>
              </a:extLst>
            </p:cNvPr>
            <p:cNvSpPr txBox="1"/>
            <p:nvPr/>
          </p:nvSpPr>
          <p:spPr>
            <a:xfrm>
              <a:off x="10891189" y="5263512"/>
              <a:ext cx="6123441" cy="2923877"/>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to intercept the user's click and send an XHR request to the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0" name="Google Shape;286;p8">
              <a:extLst>
                <a:ext uri="{FF2B5EF4-FFF2-40B4-BE49-F238E27FC236}">
                  <a16:creationId xmlns:a16="http://schemas.microsoft.com/office/drawing/2014/main" id="{FE321D85-F8D1-AFCF-E833-C748C4A41AC8}"/>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User Clicks Button &amp; </a:t>
              </a:r>
              <a:r>
                <a:rPr lang="en-US" sz="3200" dirty="0" err="1">
                  <a:solidFill>
                    <a:srgbClr val="00FF75"/>
                  </a:solidFill>
                  <a:latin typeface="Poppins"/>
                  <a:cs typeface="Poppins"/>
                  <a:sym typeface="Poppins"/>
                </a:rPr>
                <a:t>Livewire.js</a:t>
              </a:r>
              <a:endParaRPr lang="en-US" sz="3200" dirty="0">
                <a:solidFill>
                  <a:srgbClr val="00FF75"/>
                </a:solidFill>
                <a:latin typeface="Poppins"/>
                <a:cs typeface="Poppins"/>
                <a:sym typeface="Poppins"/>
              </a:endParaRPr>
            </a:p>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Intercepts Click</a:t>
              </a:r>
              <a:endParaRPr sz="2000" dirty="0"/>
            </a:p>
          </p:txBody>
        </p:sp>
        <p:sp>
          <p:nvSpPr>
            <p:cNvPr id="51" name="Rounded Rectangle 50">
              <a:extLst>
                <a:ext uri="{FF2B5EF4-FFF2-40B4-BE49-F238E27FC236}">
                  <a16:creationId xmlns:a16="http://schemas.microsoft.com/office/drawing/2014/main" id="{82600769-A0A8-421A-EF80-66B1FBB236DB}"/>
                </a:ext>
              </a:extLst>
            </p:cNvPr>
            <p:cNvSpPr/>
            <p:nvPr/>
          </p:nvSpPr>
          <p:spPr>
            <a:xfrm>
              <a:off x="70390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7A1A293-FD9D-8881-516E-6CA79B549C91}"/>
              </a:ext>
            </a:extLst>
          </p:cNvPr>
          <p:cNvGrpSpPr/>
          <p:nvPr/>
        </p:nvGrpSpPr>
        <p:grpSpPr>
          <a:xfrm>
            <a:off x="5001208" y="3593772"/>
            <a:ext cx="13536301" cy="3755155"/>
            <a:chOff x="4990153" y="3608553"/>
            <a:chExt cx="13536301" cy="3755155"/>
          </a:xfrm>
        </p:grpSpPr>
        <p:grpSp>
          <p:nvGrpSpPr>
            <p:cNvPr id="55" name="Google Shape;273;p8">
              <a:extLst>
                <a:ext uri="{FF2B5EF4-FFF2-40B4-BE49-F238E27FC236}">
                  <a16:creationId xmlns:a16="http://schemas.microsoft.com/office/drawing/2014/main" id="{273A8C4A-E6D4-E8F7-7CF8-E0C400810421}"/>
                </a:ext>
              </a:extLst>
            </p:cNvPr>
            <p:cNvGrpSpPr/>
            <p:nvPr/>
          </p:nvGrpSpPr>
          <p:grpSpPr>
            <a:xfrm>
              <a:off x="10351680" y="3608553"/>
              <a:ext cx="319621" cy="518617"/>
              <a:chOff x="0" y="-57150"/>
              <a:chExt cx="84180" cy="136590"/>
            </a:xfrm>
          </p:grpSpPr>
          <p:sp>
            <p:nvSpPr>
              <p:cNvPr id="59" name="Google Shape;274;p8">
                <a:extLst>
                  <a:ext uri="{FF2B5EF4-FFF2-40B4-BE49-F238E27FC236}">
                    <a16:creationId xmlns:a16="http://schemas.microsoft.com/office/drawing/2014/main" id="{70EC0F52-32D8-8EA5-9DC1-75E3CC4719D4}"/>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5;p8">
                <a:extLst>
                  <a:ext uri="{FF2B5EF4-FFF2-40B4-BE49-F238E27FC236}">
                    <a16:creationId xmlns:a16="http://schemas.microsoft.com/office/drawing/2014/main" id="{C9EA6AC1-9F7C-10E0-CC23-5E25DD8B06F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284;p8">
              <a:extLst>
                <a:ext uri="{FF2B5EF4-FFF2-40B4-BE49-F238E27FC236}">
                  <a16:creationId xmlns:a16="http://schemas.microsoft.com/office/drawing/2014/main" id="{DBB9B899-04C5-143C-D8A9-04EA6701AE62}"/>
                </a:ext>
              </a:extLst>
            </p:cNvPr>
            <p:cNvSpPr txBox="1"/>
            <p:nvPr/>
          </p:nvSpPr>
          <p:spPr>
            <a:xfrm>
              <a:off x="10891189" y="5263512"/>
              <a:ext cx="6123441" cy="1815882"/>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Handles the request &gt;&gt;&gt;</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7" name="Google Shape;286;p8">
              <a:extLst>
                <a:ext uri="{FF2B5EF4-FFF2-40B4-BE49-F238E27FC236}">
                  <a16:creationId xmlns:a16="http://schemas.microsoft.com/office/drawing/2014/main" id="{A01B8407-9EDC-E886-D502-7B96EEC85F0B}"/>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Intercepts the XHR Request Sent to Server</a:t>
              </a:r>
              <a:endParaRPr sz="2000" dirty="0"/>
            </a:p>
          </p:txBody>
        </p:sp>
        <p:sp>
          <p:nvSpPr>
            <p:cNvPr id="58" name="Rounded Rectangle 57">
              <a:extLst>
                <a:ext uri="{FF2B5EF4-FFF2-40B4-BE49-F238E27FC236}">
                  <a16:creationId xmlns:a16="http://schemas.microsoft.com/office/drawing/2014/main" id="{BA701D28-BBF8-11AA-B62B-64373F72B56C}"/>
                </a:ext>
              </a:extLst>
            </p:cNvPr>
            <p:cNvSpPr/>
            <p:nvPr/>
          </p:nvSpPr>
          <p:spPr>
            <a:xfrm>
              <a:off x="499015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BF6A6F37-34BA-5791-D72B-CF6EEAC7D769}"/>
              </a:ext>
            </a:extLst>
          </p:cNvPr>
          <p:cNvGrpSpPr/>
          <p:nvPr/>
        </p:nvGrpSpPr>
        <p:grpSpPr>
          <a:xfrm>
            <a:off x="7729231" y="3600797"/>
            <a:ext cx="10793101" cy="7408267"/>
            <a:chOff x="7733353" y="3608553"/>
            <a:chExt cx="10793101" cy="7408267"/>
          </a:xfrm>
        </p:grpSpPr>
        <p:grpSp>
          <p:nvGrpSpPr>
            <p:cNvPr id="62" name="Google Shape;273;p8">
              <a:extLst>
                <a:ext uri="{FF2B5EF4-FFF2-40B4-BE49-F238E27FC236}">
                  <a16:creationId xmlns:a16="http://schemas.microsoft.com/office/drawing/2014/main" id="{311050DA-2A8B-960B-A2D0-EB835F2E51FA}"/>
                </a:ext>
              </a:extLst>
            </p:cNvPr>
            <p:cNvGrpSpPr/>
            <p:nvPr/>
          </p:nvGrpSpPr>
          <p:grpSpPr>
            <a:xfrm>
              <a:off x="10351680" y="3608553"/>
              <a:ext cx="319621" cy="518617"/>
              <a:chOff x="0" y="-57150"/>
              <a:chExt cx="84180" cy="136590"/>
            </a:xfrm>
          </p:grpSpPr>
          <p:sp>
            <p:nvSpPr>
              <p:cNvPr id="130" name="Google Shape;274;p8">
                <a:extLst>
                  <a:ext uri="{FF2B5EF4-FFF2-40B4-BE49-F238E27FC236}">
                    <a16:creationId xmlns:a16="http://schemas.microsoft.com/office/drawing/2014/main" id="{23D5303D-0D13-E09C-5A6F-1FECBC52CD6C}"/>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5;p8">
                <a:extLst>
                  <a:ext uri="{FF2B5EF4-FFF2-40B4-BE49-F238E27FC236}">
                    <a16:creationId xmlns:a16="http://schemas.microsoft.com/office/drawing/2014/main" id="{28C24AD1-C5DB-DC43-3CA8-CA24B4A4CF7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284;p8">
              <a:extLst>
                <a:ext uri="{FF2B5EF4-FFF2-40B4-BE49-F238E27FC236}">
                  <a16:creationId xmlns:a16="http://schemas.microsoft.com/office/drawing/2014/main" id="{24C37D1F-14AF-52E0-E52C-1667293B4374}"/>
                </a:ext>
              </a:extLst>
            </p:cNvPr>
            <p:cNvSpPr txBox="1"/>
            <p:nvPr/>
          </p:nvSpPr>
          <p:spPr>
            <a:xfrm>
              <a:off x="10891189" y="4692012"/>
              <a:ext cx="6123441" cy="6324808"/>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hydrates the Counter wire with data from the request</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600" i="0" dirty="0">
                  <a:solidFill>
                    <a:srgbClr val="02FF07"/>
                  </a:solidFill>
                  <a:effectLst/>
                  <a:latin typeface="Poppins" pitchFamily="2" charset="77"/>
                  <a:cs typeface="Poppins" pitchFamily="2" charset="77"/>
                </a:rPr>
                <a:t>Security! CBWIRE uses both CSRF and Checksum to validate the payload being sent from browser to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28" name="Google Shape;286;p8">
              <a:extLst>
                <a:ext uri="{FF2B5EF4-FFF2-40B4-BE49-F238E27FC236}">
                  <a16:creationId xmlns:a16="http://schemas.microsoft.com/office/drawing/2014/main" id="{3D6E6DBE-F919-3BBE-40CB-221DDC5DB3C2}"/>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Hydrates Counter</a:t>
              </a:r>
              <a:endParaRPr sz="2000" dirty="0"/>
            </a:p>
          </p:txBody>
        </p:sp>
        <p:sp>
          <p:nvSpPr>
            <p:cNvPr id="129" name="Rounded Rectangle 128">
              <a:extLst>
                <a:ext uri="{FF2B5EF4-FFF2-40B4-BE49-F238E27FC236}">
                  <a16:creationId xmlns:a16="http://schemas.microsoft.com/office/drawing/2014/main" id="{FD2499C1-AF9A-D11F-5192-E5755990073B}"/>
                </a:ext>
              </a:extLst>
            </p:cNvPr>
            <p:cNvSpPr/>
            <p:nvPr/>
          </p:nvSpPr>
          <p:spPr>
            <a:xfrm>
              <a:off x="7733353" y="4474554"/>
              <a:ext cx="2514648" cy="2889154"/>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id="{BB283924-1981-F540-B4D1-2144BED078F5}"/>
              </a:ext>
            </a:extLst>
          </p:cNvPr>
          <p:cNvGrpSpPr/>
          <p:nvPr/>
        </p:nvGrpSpPr>
        <p:grpSpPr>
          <a:xfrm>
            <a:off x="7801558" y="3630933"/>
            <a:ext cx="10735951" cy="6041155"/>
            <a:chOff x="7790503" y="3608553"/>
            <a:chExt cx="10735951" cy="6041155"/>
          </a:xfrm>
        </p:grpSpPr>
        <p:grpSp>
          <p:nvGrpSpPr>
            <p:cNvPr id="133" name="Google Shape;273;p8">
              <a:extLst>
                <a:ext uri="{FF2B5EF4-FFF2-40B4-BE49-F238E27FC236}">
                  <a16:creationId xmlns:a16="http://schemas.microsoft.com/office/drawing/2014/main" id="{7CA5D49E-7EAD-413B-D8D1-D126A9793447}"/>
                </a:ext>
              </a:extLst>
            </p:cNvPr>
            <p:cNvGrpSpPr/>
            <p:nvPr/>
          </p:nvGrpSpPr>
          <p:grpSpPr>
            <a:xfrm>
              <a:off x="10351680" y="3608553"/>
              <a:ext cx="319621" cy="518617"/>
              <a:chOff x="0" y="-57150"/>
              <a:chExt cx="84180" cy="136590"/>
            </a:xfrm>
          </p:grpSpPr>
          <p:sp>
            <p:nvSpPr>
              <p:cNvPr id="137" name="Google Shape;274;p8">
                <a:extLst>
                  <a:ext uri="{FF2B5EF4-FFF2-40B4-BE49-F238E27FC236}">
                    <a16:creationId xmlns:a16="http://schemas.microsoft.com/office/drawing/2014/main" id="{048A0318-6078-F207-FEBE-2B7715A10135}"/>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5;p8">
                <a:extLst>
                  <a:ext uri="{FF2B5EF4-FFF2-40B4-BE49-F238E27FC236}">
                    <a16:creationId xmlns:a16="http://schemas.microsoft.com/office/drawing/2014/main" id="{E2BBB2FF-2329-6555-190D-EE325270203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284;p8">
              <a:extLst>
                <a:ext uri="{FF2B5EF4-FFF2-40B4-BE49-F238E27FC236}">
                  <a16:creationId xmlns:a16="http://schemas.microsoft.com/office/drawing/2014/main" id="{1018FD05-82AE-754C-E021-781587FFE702}"/>
                </a:ext>
              </a:extLst>
            </p:cNvPr>
            <p:cNvSpPr txBox="1"/>
            <p:nvPr/>
          </p:nvSpPr>
          <p:spPr>
            <a:xfrm>
              <a:off x="10891189" y="4692012"/>
              <a:ext cx="6123441" cy="3554819"/>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runs the increment() method, updating the data properties.</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35" name="Google Shape;286;p8">
              <a:extLst>
                <a:ext uri="{FF2B5EF4-FFF2-40B4-BE49-F238E27FC236}">
                  <a16:creationId xmlns:a16="http://schemas.microsoft.com/office/drawing/2014/main" id="{49BD9B86-BFBA-FEB8-C432-D5380AB2D0A1}"/>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Runs increment() method</a:t>
              </a:r>
              <a:endParaRPr sz="2000" dirty="0"/>
            </a:p>
          </p:txBody>
        </p:sp>
        <p:sp>
          <p:nvSpPr>
            <p:cNvPr id="136" name="Rounded Rectangle 135">
              <a:extLst>
                <a:ext uri="{FF2B5EF4-FFF2-40B4-BE49-F238E27FC236}">
                  <a16:creationId xmlns:a16="http://schemas.microsoft.com/office/drawing/2014/main" id="{C5FF1A4E-1555-AE8E-F0CF-D7DC80D1642A}"/>
                </a:ext>
              </a:extLst>
            </p:cNvPr>
            <p:cNvSpPr/>
            <p:nvPr/>
          </p:nvSpPr>
          <p:spPr>
            <a:xfrm>
              <a:off x="7790503"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EEA641E7-BC99-F9BB-91FA-605A2311E3A9}"/>
              </a:ext>
            </a:extLst>
          </p:cNvPr>
          <p:cNvGrpSpPr/>
          <p:nvPr/>
        </p:nvGrpSpPr>
        <p:grpSpPr>
          <a:xfrm>
            <a:off x="5041804" y="3604098"/>
            <a:ext cx="12633026" cy="6041155"/>
            <a:chOff x="5018728" y="3608553"/>
            <a:chExt cx="12633026" cy="6041155"/>
          </a:xfrm>
        </p:grpSpPr>
        <p:grpSp>
          <p:nvGrpSpPr>
            <p:cNvPr id="140" name="Google Shape;273;p8">
              <a:extLst>
                <a:ext uri="{FF2B5EF4-FFF2-40B4-BE49-F238E27FC236}">
                  <a16:creationId xmlns:a16="http://schemas.microsoft.com/office/drawing/2014/main" id="{0EA07D26-180F-5C01-519D-765E554C92FB}"/>
                </a:ext>
              </a:extLst>
            </p:cNvPr>
            <p:cNvGrpSpPr/>
            <p:nvPr/>
          </p:nvGrpSpPr>
          <p:grpSpPr>
            <a:xfrm>
              <a:off x="10351680" y="3608553"/>
              <a:ext cx="319621" cy="518617"/>
              <a:chOff x="0" y="-57150"/>
              <a:chExt cx="84180" cy="136590"/>
            </a:xfrm>
          </p:grpSpPr>
          <p:sp>
            <p:nvSpPr>
              <p:cNvPr id="144" name="Google Shape;274;p8">
                <a:extLst>
                  <a:ext uri="{FF2B5EF4-FFF2-40B4-BE49-F238E27FC236}">
                    <a16:creationId xmlns:a16="http://schemas.microsoft.com/office/drawing/2014/main" id="{64E6A8CC-76E9-C1F8-76C4-7D3B8E46F541}"/>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5;p8">
                <a:extLst>
                  <a:ext uri="{FF2B5EF4-FFF2-40B4-BE49-F238E27FC236}">
                    <a16:creationId xmlns:a16="http://schemas.microsoft.com/office/drawing/2014/main" id="{ADB9FDE3-8C5A-39AD-A951-DCBE62DF4BD0}"/>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284;p8">
              <a:extLst>
                <a:ext uri="{FF2B5EF4-FFF2-40B4-BE49-F238E27FC236}">
                  <a16:creationId xmlns:a16="http://schemas.microsoft.com/office/drawing/2014/main" id="{D9597B18-3347-631C-DECC-074DEFCE114E}"/>
                </a:ext>
              </a:extLst>
            </p:cNvPr>
            <p:cNvSpPr txBox="1"/>
            <p:nvPr/>
          </p:nvSpPr>
          <p:spPr>
            <a:xfrm>
              <a:off x="10891189" y="5120637"/>
              <a:ext cx="6123441" cy="4185761"/>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re-renders the template and returns HTML to the browser in the payload</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2" name="Google Shape;286;p8">
              <a:extLst>
                <a:ext uri="{FF2B5EF4-FFF2-40B4-BE49-F238E27FC236}">
                  <a16:creationId xmlns:a16="http://schemas.microsoft.com/office/drawing/2014/main" id="{DCFBEAE3-672B-27D6-DBFE-26F6B983CD8A}"/>
                </a:ext>
              </a:extLst>
            </p:cNvPr>
            <p:cNvSpPr txBox="1"/>
            <p:nvPr/>
          </p:nvSpPr>
          <p:spPr>
            <a:xfrm>
              <a:off x="10902676" y="3652610"/>
              <a:ext cx="6749078"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Re-renders Counter and HTML is returned</a:t>
              </a:r>
              <a:endParaRPr sz="2000" dirty="0"/>
            </a:p>
          </p:txBody>
        </p:sp>
        <p:sp>
          <p:nvSpPr>
            <p:cNvPr id="143" name="Rounded Rectangle 142">
              <a:extLst>
                <a:ext uri="{FF2B5EF4-FFF2-40B4-BE49-F238E27FC236}">
                  <a16:creationId xmlns:a16="http://schemas.microsoft.com/office/drawing/2014/main" id="{DA445780-2AA3-EBC4-17F9-B4586817888B}"/>
                </a:ext>
              </a:extLst>
            </p:cNvPr>
            <p:cNvSpPr/>
            <p:nvPr/>
          </p:nvSpPr>
          <p:spPr>
            <a:xfrm>
              <a:off x="501872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145">
            <a:extLst>
              <a:ext uri="{FF2B5EF4-FFF2-40B4-BE49-F238E27FC236}">
                <a16:creationId xmlns:a16="http://schemas.microsoft.com/office/drawing/2014/main" id="{9AE47B96-237C-CF3E-4F83-6B3A4F615A3F}"/>
              </a:ext>
            </a:extLst>
          </p:cNvPr>
          <p:cNvGrpSpPr/>
          <p:nvPr/>
        </p:nvGrpSpPr>
        <p:grpSpPr>
          <a:xfrm>
            <a:off x="740031" y="3587091"/>
            <a:ext cx="17793976" cy="6041155"/>
            <a:chOff x="732478" y="3608553"/>
            <a:chExt cx="17793976" cy="6041155"/>
          </a:xfrm>
        </p:grpSpPr>
        <p:grpSp>
          <p:nvGrpSpPr>
            <p:cNvPr id="147" name="Google Shape;273;p8">
              <a:extLst>
                <a:ext uri="{FF2B5EF4-FFF2-40B4-BE49-F238E27FC236}">
                  <a16:creationId xmlns:a16="http://schemas.microsoft.com/office/drawing/2014/main" id="{2B7305DB-B548-8140-BDAC-5F50B96AECDD}"/>
                </a:ext>
              </a:extLst>
            </p:cNvPr>
            <p:cNvGrpSpPr/>
            <p:nvPr/>
          </p:nvGrpSpPr>
          <p:grpSpPr>
            <a:xfrm>
              <a:off x="10351680" y="3608553"/>
              <a:ext cx="319621" cy="518617"/>
              <a:chOff x="0" y="-57150"/>
              <a:chExt cx="84180" cy="136590"/>
            </a:xfrm>
          </p:grpSpPr>
          <p:sp>
            <p:nvSpPr>
              <p:cNvPr id="151" name="Google Shape;274;p8">
                <a:extLst>
                  <a:ext uri="{FF2B5EF4-FFF2-40B4-BE49-F238E27FC236}">
                    <a16:creationId xmlns:a16="http://schemas.microsoft.com/office/drawing/2014/main" id="{60B33C9E-11EA-59FF-310E-F9B5AC1EB4A9}"/>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5;p8">
                <a:extLst>
                  <a:ext uri="{FF2B5EF4-FFF2-40B4-BE49-F238E27FC236}">
                    <a16:creationId xmlns:a16="http://schemas.microsoft.com/office/drawing/2014/main" id="{AA84A41E-39C7-883F-20EC-21B850540EA9}"/>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284;p8">
              <a:extLst>
                <a:ext uri="{FF2B5EF4-FFF2-40B4-BE49-F238E27FC236}">
                  <a16:creationId xmlns:a16="http://schemas.microsoft.com/office/drawing/2014/main" id="{C9ABD74E-D29C-8E85-F0BE-1FFAAE0F2705}"/>
                </a:ext>
              </a:extLst>
            </p:cNvPr>
            <p:cNvSpPr txBox="1"/>
            <p:nvPr/>
          </p:nvSpPr>
          <p:spPr>
            <a:xfrm>
              <a:off x="10891189" y="4606287"/>
              <a:ext cx="6123441" cy="426270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DOM diffing to update the component on the page.</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9" name="Google Shape;286;p8">
              <a:extLst>
                <a:ext uri="{FF2B5EF4-FFF2-40B4-BE49-F238E27FC236}">
                  <a16:creationId xmlns:a16="http://schemas.microsoft.com/office/drawing/2014/main" id="{D630283E-99C7-7449-CB10-CB9515FC2246}"/>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Updates DOM for Counter1</a:t>
              </a:r>
              <a:endParaRPr sz="2000" dirty="0"/>
            </a:p>
          </p:txBody>
        </p:sp>
        <p:sp>
          <p:nvSpPr>
            <p:cNvPr id="150" name="Rounded Rectangle 149">
              <a:extLst>
                <a:ext uri="{FF2B5EF4-FFF2-40B4-BE49-F238E27FC236}">
                  <a16:creationId xmlns:a16="http://schemas.microsoft.com/office/drawing/2014/main" id="{D043D452-F5A7-7518-0CE5-D41B51494797}"/>
                </a:ext>
              </a:extLst>
            </p:cNvPr>
            <p:cNvSpPr/>
            <p:nvPr/>
          </p:nvSpPr>
          <p:spPr>
            <a:xfrm>
              <a:off x="73247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958587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fade">
                                      <p:cBhvr>
                                        <p:cTn id="52" dur="500"/>
                                        <p:tgtEl>
                                          <p:spTgt spid="146"/>
                                        </p:tgtEl>
                                      </p:cBhvr>
                                    </p:animEffect>
                                  </p:childTnLst>
                                  <p:subTnLst>
                                    <p:set>
                                      <p:cBhvr override="childStyle">
                                        <p:cTn dur="1" fill="hold" display="0" masterRel="nextClick" afterEffect="1"/>
                                        <p:tgtEl>
                                          <p:spTgt spid="14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F4A666-CFCE-7CC9-8AD0-C58599F31619}"/>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D39E2B3-F101-BD97-4B70-C5124187E4D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F6B2F41-A564-E199-2763-835EB978EE6A}"/>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34C6EC5A-3C6E-867A-92DF-3A3678761B8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8560ACF3-7B69-6AA5-DFF6-5F35D5BA0288}"/>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A10F8573-DB4E-5426-D9AC-91CCC46B3E41}"/>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A865BB6-B026-637E-4A98-83FC20C1C9E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9A80D17E-E7DD-B80C-F186-A0E9363CFFD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5482539-0585-89CF-0F2E-08A2F3C688E0}"/>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C9F17291-240B-2142-6424-34B04E1DBCB0}"/>
              </a:ext>
            </a:extLst>
          </p:cNvPr>
          <p:cNvSpPr txBox="1"/>
          <p:nvPr/>
        </p:nvSpPr>
        <p:spPr>
          <a:xfrm>
            <a:off x="983708" y="3020747"/>
            <a:ext cx="16230600"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"_token"</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"DC6FDBDF94A5957BDF486248A62A36673B0C6DB8"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:0},</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"updates"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"calls"</a:t>
            </a:r>
            <a:r>
              <a:rPr lang="en-US" sz="2400" b="0" dirty="0">
                <a:solidFill>
                  <a:srgbClr val="CCCCCC"/>
                </a:solidFill>
                <a:effectLst/>
                <a:latin typeface="Poppins" pitchFamily="2" charset="77"/>
                <a:cs typeface="Poppins" pitchFamily="2" charset="77"/>
              </a:rPr>
              <a:t>: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"increment"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"params"</a:t>
            </a:r>
            <a:r>
              <a:rPr lang="en-US" sz="2400" b="0" dirty="0">
                <a:solidFill>
                  <a:srgbClr val="CCCCCC"/>
                </a:solidFill>
                <a:effectLst/>
                <a:latin typeface="Poppins" pitchFamily="2" charset="77"/>
                <a:cs typeface="Poppins" pitchFamily="2" charset="77"/>
              </a:rPr>
              <a:t>: []  }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pPr>
            <a:br>
              <a:rPr lang="en-US" sz="2400" b="0" dirty="0">
                <a:solidFill>
                  <a:srgbClr val="CCCCCC"/>
                </a:solidFill>
                <a:effectLst/>
                <a:latin typeface="Poppins" pitchFamily="2" charset="77"/>
                <a:cs typeface="Poppins" pitchFamily="2" charset="77"/>
              </a:rPr>
            </a:br>
            <a:endParaRPr lang="en-US" sz="2400" b="0" dirty="0">
              <a:solidFill>
                <a:srgbClr val="CCCCCC"/>
              </a:solidFill>
              <a:effectLst/>
              <a:latin typeface="Poppins" pitchFamily="2" charset="77"/>
              <a:cs typeface="Poppins" pitchFamily="2" charset="77"/>
            </a:endParaRPr>
          </a:p>
          <a:p>
            <a:pPr>
              <a:lnSpc>
                <a:spcPts val="1800"/>
              </a:lnSpc>
            </a:pPr>
            <a:endParaRPr lang="en-US" sz="20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013274C8-11E8-2775-9013-C2C921E7FEFD}"/>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sent to the server for CBWIRE to parse?</a:t>
            </a:r>
          </a:p>
        </p:txBody>
      </p:sp>
      <p:sp>
        <p:nvSpPr>
          <p:cNvPr id="5" name="Rounded Rectangle 4">
            <a:extLst>
              <a:ext uri="{FF2B5EF4-FFF2-40B4-BE49-F238E27FC236}">
                <a16:creationId xmlns:a16="http://schemas.microsoft.com/office/drawing/2014/main" id="{98483448-CD20-5947-25CF-1D6C5A315B69}"/>
              </a:ext>
            </a:extLst>
          </p:cNvPr>
          <p:cNvSpPr/>
          <p:nvPr/>
        </p:nvSpPr>
        <p:spPr>
          <a:xfrm>
            <a:off x="983708" y="2335323"/>
            <a:ext cx="2830839"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 Payload</a:t>
            </a:r>
          </a:p>
        </p:txBody>
      </p:sp>
      <p:sp>
        <p:nvSpPr>
          <p:cNvPr id="6" name="Rounded Rectangle 5">
            <a:extLst>
              <a:ext uri="{FF2B5EF4-FFF2-40B4-BE49-F238E27FC236}">
                <a16:creationId xmlns:a16="http://schemas.microsoft.com/office/drawing/2014/main" id="{8FC66C09-2E44-A47B-1C69-5BE2C65EA061}"/>
              </a:ext>
            </a:extLst>
          </p:cNvPr>
          <p:cNvSpPr/>
          <p:nvPr/>
        </p:nvSpPr>
        <p:spPr>
          <a:xfrm>
            <a:off x="4012607" y="6662977"/>
            <a:ext cx="8320399" cy="1666013"/>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3AE828-8513-33F1-C5F2-2FB1DB68F741}"/>
              </a:ext>
            </a:extLst>
          </p:cNvPr>
          <p:cNvSpPr/>
          <p:nvPr/>
        </p:nvSpPr>
        <p:spPr>
          <a:xfrm>
            <a:off x="4012607" y="5445015"/>
            <a:ext cx="13067743" cy="79675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374995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F9D44692-79DB-93F4-77DE-3C4BB6F985D5}"/>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BB625B28-6FE1-3399-523F-E1F141B2956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B9A27076-AEA0-7BFE-A309-6166FAE2D3B9}"/>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A81797D-70E6-533E-DBB1-5652A9A4D64D}"/>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5977380F-B6E4-E5CD-3DB6-7569FB94CC13}"/>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4847108D-4FD0-26AD-A6D2-6B65D2EF213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6B8709E-B587-C4D7-B2F9-74BC072D321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AD5C34D-D3F8-5C8B-926E-D6D35F55A6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BB22DDAF-F030-44C4-CA57-C6B92D68FB4A}"/>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3C2FA019-62E1-5130-BD13-0D9E1257AEF7}"/>
              </a:ext>
            </a:extLst>
          </p:cNvPr>
          <p:cNvSpPr txBox="1"/>
          <p:nvPr/>
        </p:nvSpPr>
        <p:spPr>
          <a:xfrm>
            <a:off x="983708" y="2996401"/>
            <a:ext cx="16230600" cy="7165861"/>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buNone/>
            </a:pP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"data"</a:t>
            </a:r>
            <a:r>
              <a:rPr lang="en-US" sz="2400" b="0" dirty="0">
                <a:solidFill>
                  <a:srgbClr val="CCCCCC"/>
                </a:solidFill>
                <a:effectLst/>
                <a:latin typeface="Poppins" pitchFamily="2" charset="77"/>
                <a:cs typeface="Poppins" pitchFamily="2" charset="77"/>
              </a:rPr>
              <a:t>: { </a:t>
            </a:r>
            <a:r>
              <a:rPr lang="en-US" sz="2400" b="0" dirty="0">
                <a:solidFill>
                  <a:srgbClr val="9CDCFE"/>
                </a:solidFill>
                <a:effectLst/>
                <a:latin typeface="Poppins" pitchFamily="2" charset="77"/>
                <a:cs typeface="Poppins" pitchFamily="2" charset="77"/>
              </a:rPr>
              <a:t>"counter"</a:t>
            </a:r>
            <a:r>
              <a:rPr lang="en-US" sz="2400" b="0" dirty="0">
                <a:solidFill>
                  <a:srgbClr val="CCCCCC"/>
                </a:solidFill>
                <a:effectLst/>
                <a:latin typeface="Poppins" pitchFamily="2" charset="77"/>
                <a:cs typeface="Poppins" pitchFamily="2" charset="77"/>
              </a:rPr>
              <a:t>: </a:t>
            </a:r>
            <a:r>
              <a:rPr lang="en-US" sz="2400" b="0" dirty="0">
                <a:solidFill>
                  <a:srgbClr val="B5CEA8"/>
                </a:solidFill>
                <a:effectLst/>
                <a:latin typeface="Poppins" pitchFamily="2" charset="77"/>
                <a:cs typeface="Poppins" pitchFamily="2" charset="77"/>
              </a:rPr>
              <a:t>0</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”memo"</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"name"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"GET"</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"children"</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"scripts"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"assets"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"isolate"</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lazyLoaded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lazyIsolated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true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"errors"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"locale"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CE9178"/>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a:p>
            <a:pPr>
              <a:buNone/>
            </a:pPr>
            <a:r>
              <a:rPr lang="en-US" sz="2400" b="0" dirty="0">
                <a:solidFill>
                  <a:srgbClr val="9CDCFE"/>
                </a:solidFill>
                <a:effectLst/>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"checksum"</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"f9f66fa895026e389a10ce006daf3f59afaec8db50cdb60f152af599b32f9192"</a:t>
            </a:r>
            <a:endParaRPr lang="en-US" sz="2400" b="0" dirty="0">
              <a:solidFill>
                <a:srgbClr val="CCCCCC"/>
              </a:solidFill>
              <a:effectLst/>
              <a:latin typeface="Poppins" pitchFamily="2" charset="77"/>
              <a:cs typeface="Poppins" pitchFamily="2" charset="77"/>
            </a:endParaRPr>
          </a:p>
          <a:p>
            <a:r>
              <a:rPr lang="en-US" sz="2400" b="0" dirty="0">
                <a:solidFill>
                  <a:srgbClr val="CCCCCC"/>
                </a:solidFill>
                <a:effectLst/>
                <a:latin typeface="Poppins" pitchFamily="2" charset="77"/>
                <a:cs typeface="Poppins" pitchFamily="2" charset="77"/>
              </a:rPr>
              <a:t>}</a:t>
            </a:r>
          </a:p>
          <a:p>
            <a:pPr>
              <a:lnSpc>
                <a:spcPct val="150000"/>
              </a:lnSpc>
            </a:pPr>
            <a:br>
              <a:rPr lang="en-US" sz="1800" b="0" dirty="0">
                <a:solidFill>
                  <a:srgbClr val="CCCCCC"/>
                </a:solidFill>
                <a:effectLst/>
                <a:latin typeface="Poppins" pitchFamily="2" charset="77"/>
                <a:cs typeface="Poppins" pitchFamily="2" charset="77"/>
              </a:rPr>
            </a:br>
            <a:endParaRPr lang="en-US" sz="1800" b="0" dirty="0">
              <a:solidFill>
                <a:srgbClr val="CCCCCC"/>
              </a:solidFill>
              <a:effectLst/>
              <a:latin typeface="Poppins" pitchFamily="2" charset="77"/>
              <a:cs typeface="Poppins" pitchFamily="2" charset="77"/>
            </a:endParaRPr>
          </a:p>
          <a:p>
            <a:pPr>
              <a:lnSpc>
                <a:spcPts val="1800"/>
              </a:lnSpc>
            </a:pPr>
            <a:endParaRPr lang="en-US" sz="16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29789F64-BC7C-F2EE-ACF0-E26ED7420AD4}"/>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in the Snapshot?</a:t>
            </a:r>
          </a:p>
        </p:txBody>
      </p:sp>
      <p:sp>
        <p:nvSpPr>
          <p:cNvPr id="5" name="Rounded Rectangle 4">
            <a:extLst>
              <a:ext uri="{FF2B5EF4-FFF2-40B4-BE49-F238E27FC236}">
                <a16:creationId xmlns:a16="http://schemas.microsoft.com/office/drawing/2014/main" id="{09AF862A-9F2C-DDD7-1388-8CDDEA58002C}"/>
              </a:ext>
            </a:extLst>
          </p:cNvPr>
          <p:cNvSpPr/>
          <p:nvPr/>
        </p:nvSpPr>
        <p:spPr>
          <a:xfrm>
            <a:off x="983708" y="2335323"/>
            <a:ext cx="4661718"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Payload Snapshot</a:t>
            </a:r>
          </a:p>
        </p:txBody>
      </p:sp>
      <p:grpSp>
        <p:nvGrpSpPr>
          <p:cNvPr id="10" name="Group 9">
            <a:extLst>
              <a:ext uri="{FF2B5EF4-FFF2-40B4-BE49-F238E27FC236}">
                <a16:creationId xmlns:a16="http://schemas.microsoft.com/office/drawing/2014/main" id="{FFD70EEF-8407-71FE-1636-8F9604B00CAF}"/>
              </a:ext>
            </a:extLst>
          </p:cNvPr>
          <p:cNvGrpSpPr/>
          <p:nvPr/>
        </p:nvGrpSpPr>
        <p:grpSpPr>
          <a:xfrm>
            <a:off x="6978570" y="2042539"/>
            <a:ext cx="9334793" cy="1926384"/>
            <a:chOff x="8245112" y="2047381"/>
            <a:chExt cx="9334793" cy="1926384"/>
          </a:xfrm>
        </p:grpSpPr>
        <p:sp>
          <p:nvSpPr>
            <p:cNvPr id="9" name="Rounded Rectangle 8">
              <a:extLst>
                <a:ext uri="{FF2B5EF4-FFF2-40B4-BE49-F238E27FC236}">
                  <a16:creationId xmlns:a16="http://schemas.microsoft.com/office/drawing/2014/main" id="{2EF26145-DF1C-D4E4-250A-CC22F04228A9}"/>
                </a:ext>
              </a:extLst>
            </p:cNvPr>
            <p:cNvSpPr/>
            <p:nvPr/>
          </p:nvSpPr>
          <p:spPr>
            <a:xfrm>
              <a:off x="8245112" y="2047381"/>
              <a:ext cx="9334793" cy="1926384"/>
            </a:xfrm>
            <a:prstGeom prst="roundRect">
              <a:avLst>
                <a:gd name="adj" fmla="val 24194"/>
              </a:avLst>
            </a:prstGeom>
            <a:solidFill>
              <a:srgbClr val="02FF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71600" lvl="2"/>
              <a:r>
                <a:rPr lang="en-US" sz="2800" b="1" dirty="0">
                  <a:solidFill>
                    <a:schemeClr val="tx1"/>
                  </a:solidFill>
                  <a:latin typeface="Poppins" pitchFamily="2" charset="77"/>
                  <a:cs typeface="Poppins" pitchFamily="2" charset="77"/>
                </a:rPr>
                <a:t>BEST PRACTICE! Don’t put anything in data properties you don’t want sent to the browser</a:t>
              </a:r>
              <a:endParaRPr lang="en-US" sz="2800" b="1" dirty="0">
                <a:solidFill>
                  <a:schemeClr val="tx1"/>
                </a:solidFill>
                <a:effectLst/>
                <a:latin typeface="Poppins" pitchFamily="2" charset="77"/>
                <a:cs typeface="Poppins" pitchFamily="2" charset="77"/>
              </a:endParaRPr>
            </a:p>
          </p:txBody>
        </p:sp>
        <p:pic>
          <p:nvPicPr>
            <p:cNvPr id="8" name="Picture 7">
              <a:extLst>
                <a:ext uri="{FF2B5EF4-FFF2-40B4-BE49-F238E27FC236}">
                  <a16:creationId xmlns:a16="http://schemas.microsoft.com/office/drawing/2014/main" id="{F3E47375-F73A-20B6-E371-8CA6AF848461}"/>
                </a:ext>
              </a:extLst>
            </p:cNvPr>
            <p:cNvPicPr>
              <a:picLocks noChangeAspect="1"/>
            </p:cNvPicPr>
            <p:nvPr/>
          </p:nvPicPr>
          <p:blipFill>
            <a:blip r:embed="rId7"/>
            <a:stretch>
              <a:fillRect/>
            </a:stretch>
          </p:blipFill>
          <p:spPr>
            <a:xfrm>
              <a:off x="8281747" y="2292357"/>
              <a:ext cx="1500564" cy="1274773"/>
            </a:xfrm>
            <a:prstGeom prst="rect">
              <a:avLst/>
            </a:prstGeom>
          </p:spPr>
        </p:pic>
      </p:grpSp>
    </p:spTree>
    <p:extLst>
      <p:ext uri="{BB962C8B-B14F-4D97-AF65-F5344CB8AC3E}">
        <p14:creationId xmlns:p14="http://schemas.microsoft.com/office/powerpoint/2010/main" val="258114166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8839791-359A-9CEE-E6B2-2B231CCA33DA}"/>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E822DD66-CC3A-C9FC-04D4-58C0B00CB92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B6DED52-84CD-E0A4-70DA-BC5BBBD2C185}"/>
              </a:ext>
            </a:extLst>
          </p:cNvPr>
          <p:cNvGrpSpPr/>
          <p:nvPr/>
        </p:nvGrpSpPr>
        <p:grpSpPr>
          <a:xfrm>
            <a:off x="-5679382" y="-5616286"/>
            <a:ext cx="31856303" cy="22274891"/>
            <a:chOff x="0" y="-1"/>
            <a:chExt cx="42475070" cy="29699854"/>
          </a:xfrm>
        </p:grpSpPr>
        <p:sp>
          <p:nvSpPr>
            <p:cNvPr id="165" name="Google Shape;165;p4">
              <a:extLst>
                <a:ext uri="{FF2B5EF4-FFF2-40B4-BE49-F238E27FC236}">
                  <a16:creationId xmlns:a16="http://schemas.microsoft.com/office/drawing/2014/main" id="{4DBC34BA-26DF-A7CC-1918-E7D3D64DC37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CB37C0B1-08D4-2B88-051A-BEE8908EAAF0}"/>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37A1978-A9B8-7120-3AA9-8E946E289A6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942731C7-976F-9752-3588-D2FBA42FB35B}"/>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3BE9F851-63B6-6CA2-09CE-DAA93984BF1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8EC32E6-4E07-7C5E-42E3-0F2D952174B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8EA96922-B62F-4C1C-CF81-8E3161D9FC0C}"/>
              </a:ext>
            </a:extLst>
          </p:cNvPr>
          <p:cNvSpPr txBox="1"/>
          <p:nvPr/>
        </p:nvSpPr>
        <p:spPr>
          <a:xfrm>
            <a:off x="965908" y="3010165"/>
            <a:ext cx="16828316"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"effects"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"html"</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"&lt;div </a:t>
            </a:r>
            <a:r>
              <a:rPr lang="en-US" sz="2400" b="0" dirty="0" err="1">
                <a:solidFill>
                  <a:srgbClr val="CE9178"/>
                </a:solidFill>
                <a:effectLst/>
                <a:latin typeface="Poppins" pitchFamily="2" charset="77"/>
                <a:cs typeface="Poppins" pitchFamily="2" charset="77"/>
              </a:rPr>
              <a:t>wire:id</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 class=</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wireOuterWrapper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&lt;div&gt;Count: 1&lt;/div&gt;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&lt;button </a:t>
            </a:r>
            <a:r>
              <a:rPr lang="en-US" sz="2400" b="0" dirty="0" err="1">
                <a:solidFill>
                  <a:srgbClr val="CE9178"/>
                </a:solidFill>
                <a:effectLst/>
                <a:latin typeface="Poppins" pitchFamily="2" charset="77"/>
                <a:cs typeface="Poppins" pitchFamily="2" charset="77"/>
              </a:rPr>
              <a:t>wire:click</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increment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&gt;+&lt;/button&gt;</a:t>
            </a:r>
            <a:r>
              <a:rPr lang="en-US" sz="2400" b="0" dirty="0">
                <a:solidFill>
                  <a:srgbClr val="D7BA7D"/>
                </a:solidFill>
                <a:effectLst/>
                <a:latin typeface="Poppins" pitchFamily="2" charset="77"/>
                <a:cs typeface="Poppins" pitchFamily="2" charset="77"/>
              </a:rPr>
              <a:t>\n\t</a:t>
            </a:r>
            <a:r>
              <a:rPr lang="en-US" sz="2400" b="0" dirty="0">
                <a:solidFill>
                  <a:srgbClr val="CE9178"/>
                </a:solidFill>
                <a:effectLst/>
                <a:latin typeface="Poppins" pitchFamily="2" charset="77"/>
                <a:cs typeface="Poppins" pitchFamily="2" charset="77"/>
              </a:rPr>
              <a:t>&lt;/div&gt;"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"returns"</a:t>
            </a:r>
            <a:r>
              <a:rPr lang="en-US" sz="2400" b="0" dirty="0">
                <a:solidFill>
                  <a:srgbClr val="CCCCCC"/>
                </a:solidFill>
                <a:effectLst/>
                <a:latin typeface="Poppins" pitchFamily="2" charset="77"/>
                <a:cs typeface="Poppins" pitchFamily="2" charset="77"/>
              </a:rPr>
              <a:t>: [ </a:t>
            </a:r>
            <a:r>
              <a:rPr lang="en-US" sz="2400" b="0" dirty="0">
                <a:solidFill>
                  <a:srgbClr val="088C54"/>
                </a:solidFill>
                <a:effectLst/>
                <a:latin typeface="Poppins" pitchFamily="2" charset="77"/>
                <a:cs typeface="Poppins" pitchFamily="2" charset="77"/>
              </a:rPr>
              <a:t>null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	</a:t>
            </a:r>
          </a:p>
          <a:p>
            <a:pPr>
              <a:lnSpc>
                <a:spcPct val="150000"/>
              </a:lnSpc>
              <a:buNone/>
            </a:pPr>
            <a:r>
              <a:rPr lang="en-US" sz="2400" b="0" dirty="0">
                <a:solidFill>
                  <a:srgbClr val="CCCCCC"/>
                </a:solidFill>
                <a:effectLst/>
                <a:latin typeface="Poppins" pitchFamily="2" charset="77"/>
                <a:cs typeface="Poppins" pitchFamily="2" charset="77"/>
              </a:rPr>
              <a:t>	]</a:t>
            </a:r>
          </a:p>
          <a:p>
            <a:pPr>
              <a:lnSpc>
                <a:spcPts val="1800"/>
              </a:lnSpc>
            </a:pPr>
            <a:r>
              <a:rPr lang="en-US" sz="2800" b="0" dirty="0">
                <a:solidFill>
                  <a:srgbClr val="CCCCCC"/>
                </a:solidFill>
                <a:effectLst/>
                <a:latin typeface="Poppins" pitchFamily="2" charset="77"/>
                <a:cs typeface="Poppins" pitchFamily="2" charset="77"/>
              </a:rPr>
              <a:t>}</a:t>
            </a:r>
          </a:p>
        </p:txBody>
      </p:sp>
      <p:sp>
        <p:nvSpPr>
          <p:cNvPr id="4" name="Google Shape;260;p7">
            <a:extLst>
              <a:ext uri="{FF2B5EF4-FFF2-40B4-BE49-F238E27FC236}">
                <a16:creationId xmlns:a16="http://schemas.microsoft.com/office/drawing/2014/main" id="{104E7DE9-D779-6113-069B-905176E8D080}"/>
              </a:ext>
            </a:extLst>
          </p:cNvPr>
          <p:cNvSpPr txBox="1"/>
          <p:nvPr/>
        </p:nvSpPr>
        <p:spPr>
          <a:xfrm>
            <a:off x="965908" y="172756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returned from the server for </a:t>
            </a:r>
            <a:r>
              <a:rPr lang="en-US" sz="3600" dirty="0" err="1">
                <a:solidFill>
                  <a:srgbClr val="00FF75"/>
                </a:solidFill>
                <a:latin typeface="Poppins"/>
                <a:cs typeface="Poppins"/>
                <a:sym typeface="Poppins"/>
              </a:rPr>
              <a:t>Livewire.js</a:t>
            </a:r>
            <a:r>
              <a:rPr lang="en-US" sz="3600" dirty="0">
                <a:solidFill>
                  <a:srgbClr val="00FF75"/>
                </a:solidFill>
                <a:latin typeface="Poppins"/>
                <a:cs typeface="Poppins"/>
                <a:sym typeface="Poppins"/>
              </a:rPr>
              <a:t> to parse?</a:t>
            </a:r>
          </a:p>
        </p:txBody>
      </p:sp>
      <p:sp>
        <p:nvSpPr>
          <p:cNvPr id="5" name="Rounded Rectangle 4">
            <a:extLst>
              <a:ext uri="{FF2B5EF4-FFF2-40B4-BE49-F238E27FC236}">
                <a16:creationId xmlns:a16="http://schemas.microsoft.com/office/drawing/2014/main" id="{8F13F844-9D19-B92D-AF97-AF6382B51C97}"/>
              </a:ext>
            </a:extLst>
          </p:cNvPr>
          <p:cNvSpPr/>
          <p:nvPr/>
        </p:nvSpPr>
        <p:spPr>
          <a:xfrm>
            <a:off x="965908" y="2379978"/>
            <a:ext cx="3690013"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CBWire Response</a:t>
            </a:r>
          </a:p>
        </p:txBody>
      </p:sp>
      <p:sp>
        <p:nvSpPr>
          <p:cNvPr id="6" name="Rounded Rectangle 5">
            <a:extLst>
              <a:ext uri="{FF2B5EF4-FFF2-40B4-BE49-F238E27FC236}">
                <a16:creationId xmlns:a16="http://schemas.microsoft.com/office/drawing/2014/main" id="{30287164-D609-1613-D1C9-3622D26282BB}"/>
              </a:ext>
            </a:extLst>
          </p:cNvPr>
          <p:cNvSpPr/>
          <p:nvPr/>
        </p:nvSpPr>
        <p:spPr>
          <a:xfrm>
            <a:off x="3992729" y="5043426"/>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2FB9072-C162-346F-CCE3-D191B8067C39}"/>
              </a:ext>
            </a:extLst>
          </p:cNvPr>
          <p:cNvSpPr/>
          <p:nvPr/>
        </p:nvSpPr>
        <p:spPr>
          <a:xfrm>
            <a:off x="4935357" y="6160272"/>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013481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783D8BB9-B5BB-E748-B39A-7771303B5852}"/>
            </a:ext>
          </a:extLst>
        </p:cNvPr>
        <p:cNvGrpSpPr/>
        <p:nvPr/>
      </p:nvGrpSpPr>
      <p:grpSpPr>
        <a:xfrm>
          <a:off x="0" y="0"/>
          <a:ext cx="0" cy="0"/>
          <a:chOff x="0" y="0"/>
          <a:chExt cx="0" cy="0"/>
        </a:xfrm>
      </p:grpSpPr>
      <p:sp>
        <p:nvSpPr>
          <p:cNvPr id="294" name="Google Shape;294;p9">
            <a:extLst>
              <a:ext uri="{FF2B5EF4-FFF2-40B4-BE49-F238E27FC236}">
                <a16:creationId xmlns:a16="http://schemas.microsoft.com/office/drawing/2014/main" id="{9A4BB3D8-BD16-EDF5-FD7C-AC7FC843609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a:extLst>
              <a:ext uri="{FF2B5EF4-FFF2-40B4-BE49-F238E27FC236}">
                <a16:creationId xmlns:a16="http://schemas.microsoft.com/office/drawing/2014/main" id="{2F78EE9C-0FF4-C7CF-265D-5081FA2C722B}"/>
              </a:ext>
            </a:extLst>
          </p:cNvPr>
          <p:cNvGrpSpPr/>
          <p:nvPr/>
        </p:nvGrpSpPr>
        <p:grpSpPr>
          <a:xfrm>
            <a:off x="0" y="9351219"/>
            <a:ext cx="18288000" cy="935781"/>
            <a:chOff x="0" y="-57150"/>
            <a:chExt cx="4816593" cy="246461"/>
          </a:xfrm>
        </p:grpSpPr>
        <p:sp>
          <p:nvSpPr>
            <p:cNvPr id="296" name="Google Shape;296;p9">
              <a:extLst>
                <a:ext uri="{FF2B5EF4-FFF2-40B4-BE49-F238E27FC236}">
                  <a16:creationId xmlns:a16="http://schemas.microsoft.com/office/drawing/2014/main" id="{6FC3418F-3E82-DB5D-2FB5-380A81849D14}"/>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a:extLst>
                <a:ext uri="{FF2B5EF4-FFF2-40B4-BE49-F238E27FC236}">
                  <a16:creationId xmlns:a16="http://schemas.microsoft.com/office/drawing/2014/main" id="{01EA47C0-C505-AF88-5E1A-F8363058BD60}"/>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a:extLst>
              <a:ext uri="{FF2B5EF4-FFF2-40B4-BE49-F238E27FC236}">
                <a16:creationId xmlns:a16="http://schemas.microsoft.com/office/drawing/2014/main" id="{48040238-9F4B-B2D4-A02F-771576176D3B}"/>
              </a:ext>
            </a:extLst>
          </p:cNvPr>
          <p:cNvGrpSpPr/>
          <p:nvPr/>
        </p:nvGrpSpPr>
        <p:grpSpPr>
          <a:xfrm>
            <a:off x="-4100533" y="-3428094"/>
            <a:ext cx="25382232" cy="19155126"/>
            <a:chOff x="3604354" y="2688523"/>
            <a:chExt cx="38078490" cy="25540168"/>
          </a:xfrm>
        </p:grpSpPr>
        <p:sp>
          <p:nvSpPr>
            <p:cNvPr id="299" name="Google Shape;299;p9">
              <a:extLst>
                <a:ext uri="{FF2B5EF4-FFF2-40B4-BE49-F238E27FC236}">
                  <a16:creationId xmlns:a16="http://schemas.microsoft.com/office/drawing/2014/main" id="{C76E0E76-E791-2AE4-3D25-559B2498B9FC}"/>
                </a:ext>
              </a:extLst>
            </p:cNvPr>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a:extLst>
                <a:ext uri="{FF2B5EF4-FFF2-40B4-BE49-F238E27FC236}">
                  <a16:creationId xmlns:a16="http://schemas.microsoft.com/office/drawing/2014/main" id="{7E78E180-BA2A-B758-E5A1-6A6DA6DCA2B6}"/>
                </a:ext>
              </a:extLst>
            </p:cNvPr>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a:extLst>
                <a:ext uri="{FF2B5EF4-FFF2-40B4-BE49-F238E27FC236}">
                  <a16:creationId xmlns:a16="http://schemas.microsoft.com/office/drawing/2014/main" id="{9DE45C59-36FE-74F4-8C1F-59ABFEF7607D}"/>
                </a:ext>
              </a:extLst>
            </p:cNvPr>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a:extLst>
              <a:ext uri="{FF2B5EF4-FFF2-40B4-BE49-F238E27FC236}">
                <a16:creationId xmlns:a16="http://schemas.microsoft.com/office/drawing/2014/main" id="{BB7653A6-237B-BD97-67DF-33A8E103A6DF}"/>
              </a:ext>
            </a:extLst>
          </p:cNvPr>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Let’s See It In Action</a:t>
            </a:r>
            <a:endParaRPr dirty="0"/>
          </a:p>
        </p:txBody>
      </p:sp>
      <p:sp>
        <p:nvSpPr>
          <p:cNvPr id="315" name="Google Shape;315;p9">
            <a:extLst>
              <a:ext uri="{FF2B5EF4-FFF2-40B4-BE49-F238E27FC236}">
                <a16:creationId xmlns:a16="http://schemas.microsoft.com/office/drawing/2014/main" id="{D078ECEF-4A51-A3C7-8B4F-C2DEE704FBBD}"/>
              </a:ext>
            </a:extLst>
          </p:cNvPr>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a:extLst>
              <a:ext uri="{FF2B5EF4-FFF2-40B4-BE49-F238E27FC236}">
                <a16:creationId xmlns:a16="http://schemas.microsoft.com/office/drawing/2014/main" id="{1D20CA00-80FC-4710-9632-0C87B795E1FF}"/>
              </a:ext>
            </a:extLst>
          </p:cNvPr>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a:extLst>
              <a:ext uri="{FF2B5EF4-FFF2-40B4-BE49-F238E27FC236}">
                <a16:creationId xmlns:a16="http://schemas.microsoft.com/office/drawing/2014/main" id="{7005E42B-D3A2-C215-6BB4-778DA831B519}"/>
              </a:ext>
            </a:extLst>
          </p:cNvPr>
          <p:cNvGrpSpPr/>
          <p:nvPr/>
        </p:nvGrpSpPr>
        <p:grpSpPr>
          <a:xfrm>
            <a:off x="1413215" y="9568210"/>
            <a:ext cx="12268075" cy="638398"/>
            <a:chOff x="0" y="0"/>
            <a:chExt cx="16357433" cy="851197"/>
          </a:xfrm>
        </p:grpSpPr>
        <p:sp>
          <p:nvSpPr>
            <p:cNvPr id="320" name="Google Shape;320;p9">
              <a:extLst>
                <a:ext uri="{FF2B5EF4-FFF2-40B4-BE49-F238E27FC236}">
                  <a16:creationId xmlns:a16="http://schemas.microsoft.com/office/drawing/2014/main" id="{1B53831D-9905-891A-3692-39A44F3735C1}"/>
                </a:ext>
              </a:extLst>
            </p:cNvPr>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a:extLst>
                <a:ext uri="{FF2B5EF4-FFF2-40B4-BE49-F238E27FC236}">
                  <a16:creationId xmlns:a16="http://schemas.microsoft.com/office/drawing/2014/main" id="{B0D9E986-C1EF-E6BD-CFEE-6BCEEBD93DBE}"/>
                </a:ext>
              </a:extLst>
            </p:cNvPr>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a:extLst>
                <a:ext uri="{FF2B5EF4-FFF2-40B4-BE49-F238E27FC236}">
                  <a16:creationId xmlns:a16="http://schemas.microsoft.com/office/drawing/2014/main" id="{106CFCBF-0986-0580-77F9-064665562EE7}"/>
                </a:ext>
              </a:extLst>
            </p:cNvPr>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a:extLst>
                <a:ext uri="{FF2B5EF4-FFF2-40B4-BE49-F238E27FC236}">
                  <a16:creationId xmlns:a16="http://schemas.microsoft.com/office/drawing/2014/main" id="{13934C9B-16DF-7BF5-1489-F4CA5D09D569}"/>
                </a:ext>
              </a:extLst>
            </p:cNvPr>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a:extLst>
                <a:ext uri="{FF2B5EF4-FFF2-40B4-BE49-F238E27FC236}">
                  <a16:creationId xmlns:a16="http://schemas.microsoft.com/office/drawing/2014/main" id="{E8D99BAA-4F19-7B7A-AF8F-961A5917FD30}"/>
                </a:ext>
              </a:extLst>
            </p:cNvPr>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a:extLst>
                <a:ext uri="{FF2B5EF4-FFF2-40B4-BE49-F238E27FC236}">
                  <a16:creationId xmlns:a16="http://schemas.microsoft.com/office/drawing/2014/main" id="{855A08B4-A7F8-23E3-FB1B-A298D165AAB5}"/>
                </a:ext>
              </a:extLst>
            </p:cNvPr>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a:extLst>
              <a:ext uri="{FF2B5EF4-FFF2-40B4-BE49-F238E27FC236}">
                <a16:creationId xmlns:a16="http://schemas.microsoft.com/office/drawing/2014/main" id="{40C046C3-E66F-0153-D569-42FE418945E5}"/>
              </a:ext>
            </a:extLst>
          </p:cNvPr>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AC94EBCC-7CFD-A559-BABF-F2E0B3C1E8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extLst>
      <p:ext uri="{BB962C8B-B14F-4D97-AF65-F5344CB8AC3E}">
        <p14:creationId xmlns:p14="http://schemas.microsoft.com/office/powerpoint/2010/main" val="1389191139"/>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486" name="Google Shape;486;p16"/>
          <p:cNvGrpSpPr/>
          <p:nvPr/>
        </p:nvGrpSpPr>
        <p:grpSpPr>
          <a:xfrm>
            <a:off x="0" y="9351219"/>
            <a:ext cx="18288000" cy="935781"/>
            <a:chOff x="0" y="-57150"/>
            <a:chExt cx="4816593" cy="246461"/>
          </a:xfrm>
        </p:grpSpPr>
        <p:sp>
          <p:nvSpPr>
            <p:cNvPr id="487" name="Google Shape;487;p16"/>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488" name="Google Shape;488;p16"/>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9" name="Google Shape;489;p16"/>
          <p:cNvGrpSpPr/>
          <p:nvPr/>
        </p:nvGrpSpPr>
        <p:grpSpPr>
          <a:xfrm>
            <a:off x="-3724234" y="-6782346"/>
            <a:ext cx="29532475" cy="25229264"/>
            <a:chOff x="0" y="0"/>
            <a:chExt cx="39376633" cy="33639018"/>
          </a:xfrm>
        </p:grpSpPr>
        <p:sp>
          <p:nvSpPr>
            <p:cNvPr id="490" name="Google Shape;490;p16"/>
            <p:cNvSpPr/>
            <p:nvPr/>
          </p:nvSpPr>
          <p:spPr>
            <a:xfrm rot="4124422">
              <a:off x="11657487" y="3052789"/>
              <a:ext cx="20673161" cy="20647320"/>
            </a:xfrm>
            <a:custGeom>
              <a:avLst/>
              <a:gdLst/>
              <a:ahLst/>
              <a:cxnLst/>
              <a:rect l="l" t="t" r="r" b="b"/>
              <a:pathLst>
                <a:path w="20673161" h="20647320" extrusionOk="0">
                  <a:moveTo>
                    <a:pt x="0" y="0"/>
                  </a:moveTo>
                  <a:lnTo>
                    <a:pt x="20673161" y="0"/>
                  </a:lnTo>
                  <a:lnTo>
                    <a:pt x="20673161" y="20647320"/>
                  </a:lnTo>
                  <a:lnTo>
                    <a:pt x="0" y="20647320"/>
                  </a:lnTo>
                  <a:lnTo>
                    <a:pt x="0" y="0"/>
                  </a:lnTo>
                  <a:close/>
                </a:path>
              </a:pathLst>
            </a:custGeom>
            <a:blipFill rotWithShape="1">
              <a:blip r:embed="rId4">
                <a:alphaModFix/>
              </a:blip>
              <a:stretch>
                <a:fillRect/>
              </a:stretch>
            </a:blipFill>
            <a:ln>
              <a:noFill/>
            </a:ln>
          </p:spPr>
          <p:txBody>
            <a:bodyPr/>
            <a:lstStyle/>
            <a:p>
              <a:endParaRPr lang="en-US"/>
            </a:p>
          </p:txBody>
        </p:sp>
        <p:sp>
          <p:nvSpPr>
            <p:cNvPr id="491" name="Google Shape;491;p16"/>
            <p:cNvSpPr/>
            <p:nvPr/>
          </p:nvSpPr>
          <p:spPr>
            <a:xfrm rot="-9088373">
              <a:off x="18488587" y="11968306"/>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492" name="Google Shape;492;p16"/>
            <p:cNvSpPr/>
            <p:nvPr/>
          </p:nvSpPr>
          <p:spPr>
            <a:xfrm rot="1794495">
              <a:off x="2804490" y="3627188"/>
              <a:ext cx="14119029" cy="15020243"/>
            </a:xfrm>
            <a:custGeom>
              <a:avLst/>
              <a:gdLst/>
              <a:ahLst/>
              <a:cxnLst/>
              <a:rect l="l" t="t" r="r" b="b"/>
              <a:pathLst>
                <a:path w="14119029" h="15020243" extrusionOk="0">
                  <a:moveTo>
                    <a:pt x="0" y="0"/>
                  </a:moveTo>
                  <a:lnTo>
                    <a:pt x="14119029" y="0"/>
                  </a:lnTo>
                  <a:lnTo>
                    <a:pt x="14119029" y="15020244"/>
                  </a:lnTo>
                  <a:lnTo>
                    <a:pt x="0" y="15020244"/>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493" name="Google Shape;493;p16"/>
          <p:cNvSpPr txBox="1"/>
          <p:nvPr/>
        </p:nvSpPr>
        <p:spPr>
          <a:xfrm>
            <a:off x="1028700" y="3765875"/>
            <a:ext cx="13985700" cy="230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000" b="1" i="0" u="none" strike="noStrike" cap="none" dirty="0">
                <a:solidFill>
                  <a:srgbClr val="FFFFFF"/>
                </a:solidFill>
                <a:latin typeface="Poppins SemiBold"/>
                <a:ea typeface="Poppins SemiBold"/>
                <a:cs typeface="Poppins SemiBold"/>
                <a:sym typeface="Poppins SemiBold"/>
              </a:rPr>
              <a:t>Thank You!</a:t>
            </a:r>
            <a:endParaRPr dirty="0"/>
          </a:p>
        </p:txBody>
      </p:sp>
      <p:sp>
        <p:nvSpPr>
          <p:cNvPr id="494" name="Google Shape;494;p16"/>
          <p:cNvSpPr txBox="1"/>
          <p:nvPr/>
        </p:nvSpPr>
        <p:spPr>
          <a:xfrm>
            <a:off x="1028700" y="5988425"/>
            <a:ext cx="15639900" cy="600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900" b="0" i="0" u="none" strike="noStrike" cap="none" dirty="0">
                <a:solidFill>
                  <a:srgbClr val="F6F6F6"/>
                </a:solidFill>
                <a:latin typeface="Poppins Light"/>
                <a:ea typeface="Poppins Light"/>
                <a:cs typeface="Poppins Light"/>
                <a:sym typeface="Poppins Light"/>
              </a:rPr>
              <a:t>The Future of </a:t>
            </a:r>
            <a:r>
              <a:rPr lang="en-US" sz="3900" b="1" i="0" u="none" strike="noStrike" cap="none" dirty="0">
                <a:solidFill>
                  <a:srgbClr val="00DBFF"/>
                </a:solidFill>
                <a:latin typeface="Poppins"/>
                <a:ea typeface="Poppins"/>
                <a:cs typeface="Poppins"/>
                <a:sym typeface="Poppins"/>
              </a:rPr>
              <a:t>Modern Development</a:t>
            </a:r>
            <a:r>
              <a:rPr lang="en-US" sz="3900" b="0" i="0" u="none" strike="noStrike" cap="none" dirty="0">
                <a:solidFill>
                  <a:srgbClr val="F6F6F6"/>
                </a:solidFill>
                <a:latin typeface="Poppins Light"/>
                <a:ea typeface="Poppins Light"/>
                <a:cs typeface="Poppins Light"/>
                <a:sym typeface="Poppins Light"/>
              </a:rPr>
              <a:t> Starts Here, with you! 🚀</a:t>
            </a:r>
            <a:endParaRPr dirty="0"/>
          </a:p>
        </p:txBody>
      </p:sp>
      <p:sp>
        <p:nvSpPr>
          <p:cNvPr id="495" name="Google Shape;495;p16"/>
          <p:cNvSpPr/>
          <p:nvPr/>
        </p:nvSpPr>
        <p:spPr>
          <a:xfrm>
            <a:off x="14766860" y="1028700"/>
            <a:ext cx="2492440" cy="2898186"/>
          </a:xfrm>
          <a:custGeom>
            <a:avLst/>
            <a:gdLst/>
            <a:ahLst/>
            <a:cxnLst/>
            <a:rect l="l" t="t" r="r" b="b"/>
            <a:pathLst>
              <a:path w="2492440" h="2898186" extrusionOk="0">
                <a:moveTo>
                  <a:pt x="0" y="0"/>
                </a:moveTo>
                <a:lnTo>
                  <a:pt x="2492440" y="0"/>
                </a:lnTo>
                <a:lnTo>
                  <a:pt x="2492440" y="2898186"/>
                </a:lnTo>
                <a:lnTo>
                  <a:pt x="0" y="2898186"/>
                </a:lnTo>
                <a:lnTo>
                  <a:pt x="0" y="0"/>
                </a:lnTo>
                <a:close/>
              </a:path>
            </a:pathLst>
          </a:custGeom>
          <a:blipFill rotWithShape="1">
            <a:blip r:embed="rId6">
              <a:alphaModFix/>
            </a:blip>
            <a:stretch>
              <a:fillRect/>
            </a:stretch>
          </a:blipFill>
          <a:ln>
            <a:noFill/>
          </a:ln>
        </p:spPr>
        <p:txBody>
          <a:bodyPr/>
          <a:lstStyle/>
          <a:p>
            <a:endParaRPr lang="en-US"/>
          </a:p>
        </p:txBody>
      </p:sp>
      <p:grpSp>
        <p:nvGrpSpPr>
          <p:cNvPr id="496" name="Google Shape;496;p16"/>
          <p:cNvGrpSpPr/>
          <p:nvPr/>
        </p:nvGrpSpPr>
        <p:grpSpPr>
          <a:xfrm>
            <a:off x="1413215" y="9568210"/>
            <a:ext cx="12268075" cy="638398"/>
            <a:chOff x="0" y="0"/>
            <a:chExt cx="16357433" cy="851197"/>
          </a:xfrm>
        </p:grpSpPr>
        <p:sp>
          <p:nvSpPr>
            <p:cNvPr id="497" name="Google Shape;497;p16"/>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498" name="Google Shape;498;p16"/>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499" name="Google Shape;499;p16"/>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500" name="Google Shape;500;p16"/>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501" name="Google Shape;501;p16"/>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502" name="Google Shape;502;p16"/>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503" name="Google Shape;503;p16"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3BD0AD2-1D50-A12E-82C2-0CEA951697E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8D9A7F2-80DF-CEFB-9ADC-1CF1308A948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D60A6EAA-9CE4-51D0-5D4C-5EF586A67A8A}"/>
              </a:ext>
            </a:extLst>
          </p:cNvPr>
          <p:cNvGrpSpPr/>
          <p:nvPr/>
        </p:nvGrpSpPr>
        <p:grpSpPr>
          <a:xfrm>
            <a:off x="-5097186" y="-4280150"/>
            <a:ext cx="31856303" cy="22274891"/>
            <a:chOff x="0" y="-1"/>
            <a:chExt cx="42475070" cy="29699854"/>
          </a:xfrm>
        </p:grpSpPr>
        <p:sp>
          <p:nvSpPr>
            <p:cNvPr id="165" name="Google Shape;165;p4">
              <a:extLst>
                <a:ext uri="{FF2B5EF4-FFF2-40B4-BE49-F238E27FC236}">
                  <a16:creationId xmlns:a16="http://schemas.microsoft.com/office/drawing/2014/main" id="{CE7AC34D-6CDD-F0C3-4C93-DA2AF21B1BD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0A34B145-D9D2-5982-70C4-7CE6CD4A6C19}"/>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6740894A-AA24-0B6D-46A7-F2AABACD200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B352489E-CE71-E13C-5963-68843B7B0D71}"/>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1B26FE0-B758-6D24-D95A-3D2EABC93F37}"/>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FCD07E8D-2B13-AB90-99CE-8CED00EDB64E}"/>
              </a:ext>
            </a:extLst>
          </p:cNvPr>
          <p:cNvSpPr txBox="1"/>
          <p:nvPr/>
        </p:nvSpPr>
        <p:spPr>
          <a:xfrm flipH="1">
            <a:off x="848448" y="-1207436"/>
            <a:ext cx="5181462" cy="13280559"/>
          </a:xfrm>
          <a:prstGeom prst="rect">
            <a:avLst/>
          </a:prstGeom>
          <a:noFill/>
        </p:spPr>
        <p:txBody>
          <a:bodyPr wrap="square">
            <a:spAutoFit/>
          </a:bodyPr>
          <a:lstStyle/>
          <a:p>
            <a:r>
              <a:rPr lang="en-US" sz="85700" b="0" i="0" u="none" strike="noStrike" cap="none" dirty="0">
                <a:solidFill>
                  <a:srgbClr val="02FF07">
                    <a:alpha val="28000"/>
                  </a:srgbClr>
                </a:solidFill>
                <a:latin typeface="Poppins"/>
                <a:ea typeface="Poppins"/>
                <a:cs typeface="Poppins"/>
                <a:sym typeface="Poppins"/>
              </a:rPr>
              <a:t>?</a:t>
            </a:r>
            <a:endParaRPr lang="en-US" sz="85700" dirty="0">
              <a:solidFill>
                <a:srgbClr val="02FF07">
                  <a:alpha val="28000"/>
                </a:srgbClr>
              </a:solidFill>
            </a:endParaRPr>
          </a:p>
        </p:txBody>
      </p:sp>
      <p:sp>
        <p:nvSpPr>
          <p:cNvPr id="174" name="Google Shape;174;p4">
            <a:extLst>
              <a:ext uri="{FF2B5EF4-FFF2-40B4-BE49-F238E27FC236}">
                <a16:creationId xmlns:a16="http://schemas.microsoft.com/office/drawing/2014/main" id="{D4150C2A-B432-515C-49D9-371134D0FFB1}"/>
              </a:ext>
            </a:extLst>
          </p:cNvPr>
          <p:cNvSpPr txBox="1"/>
          <p:nvPr/>
        </p:nvSpPr>
        <p:spPr>
          <a:xfrm>
            <a:off x="1839056" y="3203649"/>
            <a:ext cx="14721384" cy="3877985"/>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6000" b="1" i="0" u="none" strike="noStrike" cap="none" dirty="0">
                <a:solidFill>
                  <a:srgbClr val="FFFFFF"/>
                </a:solidFill>
                <a:latin typeface="Poppins"/>
                <a:ea typeface="Poppins"/>
                <a:cs typeface="Poppins"/>
                <a:sym typeface="Poppins"/>
              </a:rPr>
              <a:t>Stuck in legacy limbo? What if you could evolve your app without breaking the bank or the codebase?</a:t>
            </a:r>
            <a:endParaRPr sz="6000" b="1" dirty="0">
              <a:solidFill>
                <a:srgbClr val="FFFFFF"/>
              </a:solidFill>
            </a:endParaRPr>
          </a:p>
        </p:txBody>
      </p:sp>
    </p:spTree>
    <p:extLst>
      <p:ext uri="{BB962C8B-B14F-4D97-AF65-F5344CB8AC3E}">
        <p14:creationId xmlns:p14="http://schemas.microsoft.com/office/powerpoint/2010/main" val="168970341"/>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B494CB6-3D78-1285-2691-8C2094F683D4}"/>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FD65984D-1476-4D78-9D56-BC9A47238DF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A414870B-F022-F6F9-AA0A-55A85C020F92}"/>
              </a:ext>
            </a:extLst>
          </p:cNvPr>
          <p:cNvGrpSpPr/>
          <p:nvPr/>
        </p:nvGrpSpPr>
        <p:grpSpPr>
          <a:xfrm>
            <a:off x="-5097186" y="-4319907"/>
            <a:ext cx="31856303" cy="22274891"/>
            <a:chOff x="0" y="-1"/>
            <a:chExt cx="42475070" cy="29699854"/>
          </a:xfrm>
        </p:grpSpPr>
        <p:sp>
          <p:nvSpPr>
            <p:cNvPr id="165" name="Google Shape;165;p4">
              <a:extLst>
                <a:ext uri="{FF2B5EF4-FFF2-40B4-BE49-F238E27FC236}">
                  <a16:creationId xmlns:a16="http://schemas.microsoft.com/office/drawing/2014/main" id="{D0368085-C29E-9C71-ADB9-34478D49E99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AC1BF2D-3AED-8449-B9DA-8752F0CB46A4}"/>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0AB31221-D184-03B4-597E-9BE826123BA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6814CAAF-6D50-B8E1-E734-2FE5897C1D3E}"/>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BFD67285-3079-4297-B801-BA97C9474622}"/>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6" name="Google Shape;114;p2">
            <a:extLst>
              <a:ext uri="{FF2B5EF4-FFF2-40B4-BE49-F238E27FC236}">
                <a16:creationId xmlns:a16="http://schemas.microsoft.com/office/drawing/2014/main" id="{4690C9C6-05E4-9C63-3496-D0097C96486D}"/>
              </a:ext>
            </a:extLst>
          </p:cNvPr>
          <p:cNvSpPr txBox="1"/>
          <p:nvPr/>
        </p:nvSpPr>
        <p:spPr>
          <a:xfrm>
            <a:off x="8930574" y="5869957"/>
            <a:ext cx="5699577" cy="835613"/>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5430" b="1" i="0" u="none" strike="noStrike" cap="none" dirty="0">
                <a:solidFill>
                  <a:srgbClr val="E7B544"/>
                </a:solidFill>
                <a:latin typeface="Poppins Medium"/>
                <a:ea typeface="Poppins Medium"/>
                <a:cs typeface="Poppins Medium"/>
                <a:sym typeface="Poppins Medium"/>
              </a:rPr>
              <a:t>~ Dean Kamen</a:t>
            </a:r>
          </a:p>
        </p:txBody>
      </p:sp>
      <p:sp>
        <p:nvSpPr>
          <p:cNvPr id="2" name="TextBox 1">
            <a:extLst>
              <a:ext uri="{FF2B5EF4-FFF2-40B4-BE49-F238E27FC236}">
                <a16:creationId xmlns:a16="http://schemas.microsoft.com/office/drawing/2014/main" id="{E193CCC6-A8B0-4C9D-BC32-7554965C6068}"/>
              </a:ext>
            </a:extLst>
          </p:cNvPr>
          <p:cNvSpPr txBox="1"/>
          <p:nvPr/>
        </p:nvSpPr>
        <p:spPr>
          <a:xfrm>
            <a:off x="8790371" y="6726094"/>
            <a:ext cx="9497629" cy="1321259"/>
          </a:xfrm>
          <a:prstGeom prst="rect">
            <a:avLst/>
          </a:prstGeom>
          <a:noFill/>
        </p:spPr>
        <p:txBody>
          <a:bodyPr wrap="square" rtlCol="0">
            <a:spAutoFit/>
          </a:bodyPr>
          <a:lstStyle/>
          <a:p>
            <a:pPr>
              <a:lnSpc>
                <a:spcPct val="150000"/>
              </a:lnSpc>
            </a:pPr>
            <a:r>
              <a:rPr lang="en-US" sz="2800" dirty="0">
                <a:solidFill>
                  <a:srgbClr val="E7B544"/>
                </a:solidFill>
              </a:rPr>
              <a:t>💡 American engineer, inventor, and businessman</a:t>
            </a:r>
            <a:br>
              <a:rPr lang="en-US" sz="2800" dirty="0">
                <a:solidFill>
                  <a:srgbClr val="E7B544"/>
                </a:solidFill>
              </a:rPr>
            </a:br>
            <a:r>
              <a:rPr lang="en-US" sz="2800" dirty="0">
                <a:solidFill>
                  <a:srgbClr val="E7B544"/>
                </a:solidFill>
              </a:rPr>
              <a:t>💡 Inventor of the Segway and </a:t>
            </a:r>
            <a:r>
              <a:rPr lang="en-US" sz="2800" dirty="0" err="1">
                <a:solidFill>
                  <a:srgbClr val="E7B544"/>
                </a:solidFill>
              </a:rPr>
              <a:t>iBOT</a:t>
            </a:r>
            <a:endParaRPr lang="en-US" sz="2800" dirty="0">
              <a:solidFill>
                <a:srgbClr val="E7B544"/>
              </a:solidFill>
            </a:endParaRPr>
          </a:p>
        </p:txBody>
      </p:sp>
      <p:grpSp>
        <p:nvGrpSpPr>
          <p:cNvPr id="10" name="Group 9">
            <a:extLst>
              <a:ext uri="{FF2B5EF4-FFF2-40B4-BE49-F238E27FC236}">
                <a16:creationId xmlns:a16="http://schemas.microsoft.com/office/drawing/2014/main" id="{A9586666-0CE6-1F6C-0242-425D8DD86DC0}"/>
              </a:ext>
            </a:extLst>
          </p:cNvPr>
          <p:cNvGrpSpPr/>
          <p:nvPr/>
        </p:nvGrpSpPr>
        <p:grpSpPr>
          <a:xfrm>
            <a:off x="2715225" y="2149864"/>
            <a:ext cx="13560892" cy="3490187"/>
            <a:chOff x="1563884" y="1574571"/>
            <a:chExt cx="13855174" cy="3519810"/>
          </a:xfrm>
        </p:grpSpPr>
        <p:sp>
          <p:nvSpPr>
            <p:cNvPr id="174" name="Google Shape;174;p4">
              <a:extLst>
                <a:ext uri="{FF2B5EF4-FFF2-40B4-BE49-F238E27FC236}">
                  <a16:creationId xmlns:a16="http://schemas.microsoft.com/office/drawing/2014/main" id="{FB3F58A7-9F9F-2D9A-78CB-54EE828E939F}"/>
                </a:ext>
              </a:extLst>
            </p:cNvPr>
            <p:cNvSpPr txBox="1"/>
            <p:nvPr/>
          </p:nvSpPr>
          <p:spPr>
            <a:xfrm>
              <a:off x="2023509" y="1574571"/>
              <a:ext cx="13395549" cy="3519810"/>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5400" b="0" i="0" u="none" strike="noStrike" cap="none" dirty="0">
                  <a:solidFill>
                    <a:srgbClr val="F6F6F6"/>
                  </a:solidFill>
                  <a:latin typeface="Poppins"/>
                  <a:ea typeface="Poppins"/>
                  <a:cs typeface="Poppins"/>
                  <a:sym typeface="Poppins"/>
                </a:rPr>
                <a:t>Every once in a while, a new technology, an old problem, and a big idea turn into an innovation.</a:t>
              </a:r>
              <a:endParaRPr sz="5400" dirty="0"/>
            </a:p>
          </p:txBody>
        </p:sp>
        <p:sp>
          <p:nvSpPr>
            <p:cNvPr id="7" name="Rectangle 6">
              <a:extLst>
                <a:ext uri="{FF2B5EF4-FFF2-40B4-BE49-F238E27FC236}">
                  <a16:creationId xmlns:a16="http://schemas.microsoft.com/office/drawing/2014/main" id="{44FFEAE7-5B65-144E-96FF-C7B8F1DFF05D}"/>
                </a:ext>
              </a:extLst>
            </p:cNvPr>
            <p:cNvSpPr/>
            <p:nvPr/>
          </p:nvSpPr>
          <p:spPr>
            <a:xfrm>
              <a:off x="1563884" y="1574571"/>
              <a:ext cx="218493" cy="3519810"/>
            </a:xfrm>
            <a:prstGeom prst="rect">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Google Shape;174;p4">
            <a:extLst>
              <a:ext uri="{FF2B5EF4-FFF2-40B4-BE49-F238E27FC236}">
                <a16:creationId xmlns:a16="http://schemas.microsoft.com/office/drawing/2014/main" id="{DA8B892F-7E6C-2D51-3BFD-6A1870E9CC92}"/>
              </a:ext>
            </a:extLst>
          </p:cNvPr>
          <p:cNvSpPr txBox="1"/>
          <p:nvPr/>
        </p:nvSpPr>
        <p:spPr>
          <a:xfrm>
            <a:off x="1013413" y="461953"/>
            <a:ext cx="1686494" cy="6355586"/>
          </a:xfrm>
          <a:prstGeom prst="rect">
            <a:avLst/>
          </a:prstGeom>
          <a:noFill/>
          <a:ln>
            <a:noFill/>
          </a:ln>
          <a:effectLst/>
        </p:spPr>
        <p:txBody>
          <a:bodyPr spcFirstLastPara="1" wrap="square" lIns="0" tIns="0" rIns="0" bIns="0" anchor="t" anchorCtr="0">
            <a:spAutoFit/>
          </a:bodyPr>
          <a:lstStyle/>
          <a:p>
            <a:pPr marL="0" marR="0" lvl="0" indent="0" rtl="0">
              <a:spcBef>
                <a:spcPts val="0"/>
              </a:spcBef>
              <a:spcAft>
                <a:spcPts val="0"/>
              </a:spcAft>
              <a:buNone/>
            </a:pPr>
            <a:r>
              <a:rPr lang="en-US" sz="41300" b="0" i="0" u="none" strike="noStrike" cap="none" dirty="0">
                <a:solidFill>
                  <a:srgbClr val="02FF07">
                    <a:alpha val="27000"/>
                  </a:srgbClr>
                </a:solidFill>
                <a:latin typeface="Poppins"/>
                <a:ea typeface="Poppins"/>
                <a:cs typeface="Poppins"/>
                <a:sym typeface="Poppins"/>
              </a:rPr>
              <a:t>“</a:t>
            </a:r>
            <a:endParaRPr sz="41300" dirty="0">
              <a:solidFill>
                <a:srgbClr val="02FF07">
                  <a:alpha val="27000"/>
                </a:srgbClr>
              </a:solidFill>
            </a:endParaRPr>
          </a:p>
        </p:txBody>
      </p:sp>
    </p:spTree>
    <p:extLst>
      <p:ext uri="{BB962C8B-B14F-4D97-AF65-F5344CB8AC3E}">
        <p14:creationId xmlns:p14="http://schemas.microsoft.com/office/powerpoint/2010/main" val="93530254"/>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30" name="Google Shape;130;p3"/>
          <p:cNvGrpSpPr/>
          <p:nvPr/>
        </p:nvGrpSpPr>
        <p:grpSpPr>
          <a:xfrm>
            <a:off x="0" y="9351219"/>
            <a:ext cx="18288000" cy="935781"/>
            <a:chOff x="0" y="-57150"/>
            <a:chExt cx="4816593" cy="246461"/>
          </a:xfrm>
        </p:grpSpPr>
        <p:sp>
          <p:nvSpPr>
            <p:cNvPr id="131" name="Google Shape;131;p3"/>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32" name="Google Shape;132;p3"/>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3"/>
          <p:cNvGrpSpPr/>
          <p:nvPr/>
        </p:nvGrpSpPr>
        <p:grpSpPr>
          <a:xfrm>
            <a:off x="-4961792" y="-4953220"/>
            <a:ext cx="32621445" cy="27143527"/>
            <a:chOff x="-1" y="0"/>
            <a:chExt cx="43495260" cy="36191370"/>
          </a:xfrm>
        </p:grpSpPr>
        <p:sp>
          <p:nvSpPr>
            <p:cNvPr id="134" name="Google Shape;134;p3"/>
            <p:cNvSpPr/>
            <p:nvPr/>
          </p:nvSpPr>
          <p:spPr>
            <a:xfrm rot="-9088373">
              <a:off x="3383969" y="14520658"/>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4">
                <a:alphaModFix amt="65999"/>
              </a:blip>
              <a:stretch>
                <a:fillRect/>
              </a:stretch>
            </a:blipFill>
            <a:ln>
              <a:noFill/>
            </a:ln>
          </p:spPr>
          <p:txBody>
            <a:bodyPr/>
            <a:lstStyle/>
            <a:p>
              <a:endParaRPr lang="en-US"/>
            </a:p>
          </p:txBody>
        </p:sp>
        <p:sp>
          <p:nvSpPr>
            <p:cNvPr id="135" name="Google Shape;135;p3"/>
            <p:cNvSpPr/>
            <p:nvPr/>
          </p:nvSpPr>
          <p:spPr>
            <a:xfrm rot="-9088373">
              <a:off x="22607213" y="3049353"/>
              <a:ext cx="17504077" cy="18621359"/>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a:p>
          </p:txBody>
        </p:sp>
      </p:grpSp>
      <p:sp>
        <p:nvSpPr>
          <p:cNvPr id="136" name="Google Shape;136;p3"/>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5">
              <a:alphaModFix/>
            </a:blip>
            <a:stretch>
              <a:fillRect/>
            </a:stretch>
          </a:blipFill>
          <a:ln>
            <a:noFill/>
          </a:ln>
        </p:spPr>
        <p:txBody>
          <a:bodyPr/>
          <a:lstStyle/>
          <a:p>
            <a:endParaRPr lang="en-US"/>
          </a:p>
        </p:txBody>
      </p:sp>
      <p:sp>
        <p:nvSpPr>
          <p:cNvPr id="137" name="Google Shape;137;p3"/>
          <p:cNvSpPr/>
          <p:nvPr/>
        </p:nvSpPr>
        <p:spPr>
          <a:xfrm>
            <a:off x="717684" y="1346211"/>
            <a:ext cx="4880013" cy="488001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508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3"/>
          <p:cNvSpPr/>
          <p:nvPr/>
        </p:nvSpPr>
        <p:spPr>
          <a:xfrm>
            <a:off x="16812912" y="8909560"/>
            <a:ext cx="446388" cy="348740"/>
          </a:xfrm>
          <a:custGeom>
            <a:avLst/>
            <a:gdLst/>
            <a:ahLst/>
            <a:cxnLst/>
            <a:rect l="l" t="t" r="r" b="b"/>
            <a:pathLst>
              <a:path w="446388" h="348740" extrusionOk="0">
                <a:moveTo>
                  <a:pt x="0" y="0"/>
                </a:moveTo>
                <a:lnTo>
                  <a:pt x="446388" y="0"/>
                </a:lnTo>
                <a:lnTo>
                  <a:pt x="446388" y="348740"/>
                </a:lnTo>
                <a:lnTo>
                  <a:pt x="0" y="348740"/>
                </a:lnTo>
                <a:lnTo>
                  <a:pt x="0" y="0"/>
                </a:lnTo>
                <a:close/>
              </a:path>
            </a:pathLst>
          </a:custGeom>
          <a:blipFill rotWithShape="1">
            <a:blip r:embed="rId7">
              <a:alphaModFix/>
            </a:blip>
            <a:stretch>
              <a:fillRect/>
            </a:stretch>
          </a:blipFill>
          <a:ln>
            <a:noFill/>
          </a:ln>
        </p:spPr>
        <p:txBody>
          <a:bodyPr/>
          <a:lstStyle/>
          <a:p>
            <a:endParaRPr lang="en-US"/>
          </a:p>
        </p:txBody>
      </p:sp>
      <p:grpSp>
        <p:nvGrpSpPr>
          <p:cNvPr id="143" name="Google Shape;143;p3"/>
          <p:cNvGrpSpPr/>
          <p:nvPr/>
        </p:nvGrpSpPr>
        <p:grpSpPr>
          <a:xfrm>
            <a:off x="6173452" y="1668456"/>
            <a:ext cx="5619864" cy="716318"/>
            <a:chOff x="0" y="-57150"/>
            <a:chExt cx="1480129" cy="188660"/>
          </a:xfrm>
        </p:grpSpPr>
        <p:sp>
          <p:nvSpPr>
            <p:cNvPr id="144" name="Google Shape;144;p3"/>
            <p:cNvSpPr/>
            <p:nvPr/>
          </p:nvSpPr>
          <p:spPr>
            <a:xfrm>
              <a:off x="0" y="0"/>
              <a:ext cx="1480129" cy="131510"/>
            </a:xfrm>
            <a:custGeom>
              <a:avLst/>
              <a:gdLst/>
              <a:ahLst/>
              <a:cxnLst/>
              <a:rect l="l" t="t" r="r" b="b"/>
              <a:pathLst>
                <a:path w="1480129" h="131510" extrusionOk="0">
                  <a:moveTo>
                    <a:pt x="35818" y="0"/>
                  </a:moveTo>
                  <a:lnTo>
                    <a:pt x="1444311" y="0"/>
                  </a:lnTo>
                  <a:cubicBezTo>
                    <a:pt x="1464093" y="0"/>
                    <a:pt x="1480129" y="16036"/>
                    <a:pt x="1480129" y="35818"/>
                  </a:cubicBezTo>
                  <a:lnTo>
                    <a:pt x="1480129" y="95692"/>
                  </a:lnTo>
                  <a:cubicBezTo>
                    <a:pt x="1480129" y="105192"/>
                    <a:pt x="1476355" y="114302"/>
                    <a:pt x="1469638" y="121019"/>
                  </a:cubicBezTo>
                  <a:cubicBezTo>
                    <a:pt x="1462921" y="127736"/>
                    <a:pt x="1453811" y="131510"/>
                    <a:pt x="1444311" y="131510"/>
                  </a:cubicBezTo>
                  <a:lnTo>
                    <a:pt x="35818" y="131510"/>
                  </a:lnTo>
                  <a:cubicBezTo>
                    <a:pt x="26318" y="131510"/>
                    <a:pt x="17208" y="127736"/>
                    <a:pt x="10491" y="121019"/>
                  </a:cubicBezTo>
                  <a:cubicBezTo>
                    <a:pt x="3774" y="114302"/>
                    <a:pt x="0" y="105192"/>
                    <a:pt x="0" y="95692"/>
                  </a:cubicBezTo>
                  <a:lnTo>
                    <a:pt x="0" y="35818"/>
                  </a:lnTo>
                  <a:cubicBezTo>
                    <a:pt x="0" y="26318"/>
                    <a:pt x="3774" y="17208"/>
                    <a:pt x="10491" y="10491"/>
                  </a:cubicBezTo>
                  <a:cubicBezTo>
                    <a:pt x="17208" y="3774"/>
                    <a:pt x="26318" y="0"/>
                    <a:pt x="35818"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0" y="-57150"/>
              <a:ext cx="1480129" cy="1886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3"/>
          <p:cNvSpPr txBox="1"/>
          <p:nvPr/>
        </p:nvSpPr>
        <p:spPr>
          <a:xfrm>
            <a:off x="6173459" y="2624289"/>
            <a:ext cx="106365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Michael Rigsby</a:t>
            </a:r>
            <a:endParaRPr dirty="0"/>
          </a:p>
        </p:txBody>
      </p:sp>
      <p:sp>
        <p:nvSpPr>
          <p:cNvPr id="147" name="Google Shape;147;p3"/>
          <p:cNvSpPr txBox="1"/>
          <p:nvPr/>
        </p:nvSpPr>
        <p:spPr>
          <a:xfrm>
            <a:off x="6060382" y="5099852"/>
            <a:ext cx="10862654" cy="2412968"/>
          </a:xfrm>
          <a:prstGeom prst="rect">
            <a:avLst/>
          </a:prstGeom>
          <a:noFill/>
          <a:ln>
            <a:noFill/>
          </a:ln>
        </p:spPr>
        <p:txBody>
          <a:bodyPr spcFirstLastPara="1" wrap="square" lIns="0" tIns="0" rIns="0" bIns="0" anchor="t" anchorCtr="0">
            <a:spAutoFit/>
          </a:bodyPr>
          <a:lstStyle/>
          <a:p>
            <a:pPr marL="431806" marR="0" lvl="1" indent="-215903" algn="l" rtl="0">
              <a:lnSpc>
                <a:spcPct val="140000"/>
              </a:lnSpc>
              <a:spcBef>
                <a:spcPts val="0"/>
              </a:spcBef>
              <a:spcAft>
                <a:spcPts val="0"/>
              </a:spcAft>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Live in Severn Maryland with my wife, two dogs and a cat</a:t>
            </a:r>
            <a:endParaRPr sz="1600" dirty="0"/>
          </a:p>
          <a:p>
            <a:pPr marL="431806" marR="0" lvl="1" indent="-215903" algn="l" rtl="0">
              <a:lnSpc>
                <a:spcPct val="140000"/>
              </a:lnSpc>
              <a:spcBef>
                <a:spcPts val="0"/>
              </a:spcBef>
              <a:spcAft>
                <a:spcPts val="0"/>
              </a:spcAft>
              <a:buClr>
                <a:srgbClr val="F6F6F6"/>
              </a:buClr>
              <a:buSzPts val="2000"/>
              <a:buFont typeface="Arial"/>
              <a:buChar char="•"/>
            </a:pPr>
            <a:r>
              <a:rPr lang="en-US" sz="2400" dirty="0">
                <a:solidFill>
                  <a:srgbClr val="F6F6F6"/>
                </a:solidFill>
                <a:latin typeface="Poppins"/>
                <a:cs typeface="Poppins"/>
                <a:sym typeface="Poppins"/>
              </a:rPr>
              <a:t>Multiple contributions to CBWIRE including Checksum &amp; Locked data properties</a:t>
            </a:r>
          </a:p>
          <a:p>
            <a:pPr marL="431806" lvl="1" indent="-215903">
              <a:lnSpc>
                <a:spcPct val="140000"/>
              </a:lnSpc>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Developing ColdFusion Apps since version 4.0</a:t>
            </a:r>
          </a:p>
          <a:p>
            <a:pPr marL="431806" marR="0" lvl="1" indent="-215903" algn="l" rtl="0">
              <a:lnSpc>
                <a:spcPct val="140000"/>
              </a:lnSpc>
              <a:spcBef>
                <a:spcPts val="0"/>
              </a:spcBef>
              <a:spcAft>
                <a:spcPts val="0"/>
              </a:spcAft>
              <a:buClr>
                <a:srgbClr val="F6F6F6"/>
              </a:buClr>
              <a:buSzPts val="2000"/>
              <a:buFont typeface="Arial"/>
              <a:buChar char="•"/>
            </a:pPr>
            <a:endParaRPr sz="1600" dirty="0"/>
          </a:p>
        </p:txBody>
      </p:sp>
      <p:sp>
        <p:nvSpPr>
          <p:cNvPr id="148" name="Google Shape;148;p3"/>
          <p:cNvSpPr txBox="1"/>
          <p:nvPr/>
        </p:nvSpPr>
        <p:spPr>
          <a:xfrm>
            <a:off x="6437246" y="1873048"/>
            <a:ext cx="4990200" cy="473784"/>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dirty="0">
                <a:latin typeface="Poppins"/>
                <a:cs typeface="Poppins"/>
                <a:sym typeface="Poppins"/>
              </a:rPr>
              <a:t>Senior ColdFusion Developer</a:t>
            </a:r>
            <a:endParaRPr dirty="0"/>
          </a:p>
        </p:txBody>
      </p:sp>
      <p:grpSp>
        <p:nvGrpSpPr>
          <p:cNvPr id="3" name="Group 2">
            <a:extLst>
              <a:ext uri="{FF2B5EF4-FFF2-40B4-BE49-F238E27FC236}">
                <a16:creationId xmlns:a16="http://schemas.microsoft.com/office/drawing/2014/main" id="{11022F4D-D66E-9AB6-3FBB-A40EE52DD0E7}"/>
              </a:ext>
            </a:extLst>
          </p:cNvPr>
          <p:cNvGrpSpPr/>
          <p:nvPr/>
        </p:nvGrpSpPr>
        <p:grpSpPr>
          <a:xfrm>
            <a:off x="9116785" y="4381817"/>
            <a:ext cx="1894549" cy="446892"/>
            <a:chOff x="6173452" y="3940129"/>
            <a:chExt cx="1894549" cy="406265"/>
          </a:xfrm>
        </p:grpSpPr>
        <p:sp>
          <p:nvSpPr>
            <p:cNvPr id="140" name="Google Shape;140;p3"/>
            <p:cNvSpPr/>
            <p:nvPr/>
          </p:nvSpPr>
          <p:spPr>
            <a:xfrm>
              <a:off x="6173452" y="3980326"/>
              <a:ext cx="336801" cy="336801"/>
            </a:xfrm>
            <a:custGeom>
              <a:avLst/>
              <a:gdLst/>
              <a:ahLst/>
              <a:cxnLst/>
              <a:rect l="l" t="t" r="r" b="b"/>
              <a:pathLst>
                <a:path w="336801" h="336801" extrusionOk="0">
                  <a:moveTo>
                    <a:pt x="0" y="0"/>
                  </a:moveTo>
                  <a:lnTo>
                    <a:pt x="336801" y="0"/>
                  </a:lnTo>
                  <a:lnTo>
                    <a:pt x="336801" y="336801"/>
                  </a:lnTo>
                  <a:lnTo>
                    <a:pt x="0" y="336801"/>
                  </a:lnTo>
                  <a:lnTo>
                    <a:pt x="0" y="0"/>
                  </a:lnTo>
                  <a:close/>
                </a:path>
              </a:pathLst>
            </a:custGeom>
            <a:blipFill rotWithShape="1">
              <a:blip r:embed="rId8">
                <a:alphaModFix/>
              </a:blip>
              <a:stretch>
                <a:fillRect/>
              </a:stretch>
            </a:blipFill>
            <a:ln>
              <a:noFill/>
            </a:ln>
          </p:spPr>
          <p:txBody>
            <a:bodyPr/>
            <a:lstStyle/>
            <a:p>
              <a:endParaRPr lang="en-US" sz="1600"/>
            </a:p>
          </p:txBody>
        </p:sp>
        <p:sp>
          <p:nvSpPr>
            <p:cNvPr id="149" name="Google Shape;149;p3"/>
            <p:cNvSpPr txBox="1"/>
            <p:nvPr/>
          </p:nvSpPr>
          <p:spPr>
            <a:xfrm>
              <a:off x="6575492" y="3940129"/>
              <a:ext cx="1492509"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@mike-</a:t>
              </a:r>
              <a:r>
                <a:rPr lang="en-US" sz="1600" b="0" i="0" u="none" strike="noStrike" cap="none" dirty="0" err="1">
                  <a:solidFill>
                    <a:srgbClr val="F6F6F6"/>
                  </a:solidFill>
                  <a:latin typeface="Poppins"/>
                  <a:ea typeface="Poppins"/>
                  <a:cs typeface="Poppins"/>
                  <a:sym typeface="Poppins"/>
                </a:rPr>
                <a:t>rigsby</a:t>
              </a:r>
              <a:endParaRPr sz="1600" dirty="0"/>
            </a:p>
          </p:txBody>
        </p:sp>
      </p:grpSp>
      <p:grpSp>
        <p:nvGrpSpPr>
          <p:cNvPr id="2" name="Group 1">
            <a:extLst>
              <a:ext uri="{FF2B5EF4-FFF2-40B4-BE49-F238E27FC236}">
                <a16:creationId xmlns:a16="http://schemas.microsoft.com/office/drawing/2014/main" id="{3DD868B2-E938-7531-D929-E7FD7A394AA7}"/>
              </a:ext>
            </a:extLst>
          </p:cNvPr>
          <p:cNvGrpSpPr/>
          <p:nvPr/>
        </p:nvGrpSpPr>
        <p:grpSpPr>
          <a:xfrm>
            <a:off x="6230869" y="4381817"/>
            <a:ext cx="2700191" cy="446892"/>
            <a:chOff x="8210804" y="3940129"/>
            <a:chExt cx="2700191" cy="406265"/>
          </a:xfrm>
        </p:grpSpPr>
        <p:sp>
          <p:nvSpPr>
            <p:cNvPr id="141" name="Google Shape;141;p3"/>
            <p:cNvSpPr/>
            <p:nvPr/>
          </p:nvSpPr>
          <p:spPr>
            <a:xfrm>
              <a:off x="8210804" y="4046849"/>
              <a:ext cx="316569" cy="203755"/>
            </a:xfrm>
            <a:custGeom>
              <a:avLst/>
              <a:gdLst/>
              <a:ahLst/>
              <a:cxnLst/>
              <a:rect l="l" t="t" r="r" b="b"/>
              <a:pathLst>
                <a:path w="316569" h="203755" extrusionOk="0">
                  <a:moveTo>
                    <a:pt x="0" y="0"/>
                  </a:moveTo>
                  <a:lnTo>
                    <a:pt x="316569" y="0"/>
                  </a:lnTo>
                  <a:lnTo>
                    <a:pt x="316569" y="203755"/>
                  </a:lnTo>
                  <a:lnTo>
                    <a:pt x="0" y="203755"/>
                  </a:lnTo>
                  <a:lnTo>
                    <a:pt x="0" y="0"/>
                  </a:lnTo>
                  <a:close/>
                </a:path>
              </a:pathLst>
            </a:custGeom>
            <a:blipFill rotWithShape="1">
              <a:blip r:embed="rId9">
                <a:alphaModFix/>
              </a:blip>
              <a:stretch>
                <a:fillRect/>
              </a:stretch>
            </a:blipFill>
            <a:ln>
              <a:noFill/>
            </a:ln>
          </p:spPr>
          <p:txBody>
            <a:bodyPr/>
            <a:lstStyle/>
            <a:p>
              <a:endParaRPr lang="en-US" sz="1600"/>
            </a:p>
          </p:txBody>
        </p:sp>
        <p:sp>
          <p:nvSpPr>
            <p:cNvPr id="150" name="Google Shape;150;p3"/>
            <p:cNvSpPr txBox="1"/>
            <p:nvPr/>
          </p:nvSpPr>
          <p:spPr>
            <a:xfrm>
              <a:off x="8594048" y="3940129"/>
              <a:ext cx="2316947"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err="1">
                  <a:solidFill>
                    <a:srgbClr val="F6F6F6"/>
                  </a:solidFill>
                  <a:latin typeface="Poppins"/>
                  <a:ea typeface="Poppins"/>
                  <a:cs typeface="Poppins"/>
                  <a:sym typeface="Poppins"/>
                </a:rPr>
                <a:t>mrigsby@oistech.com</a:t>
              </a:r>
              <a:endParaRPr sz="1600" dirty="0"/>
            </a:p>
          </p:txBody>
        </p:sp>
      </p:grpSp>
      <p:grpSp>
        <p:nvGrpSpPr>
          <p:cNvPr id="4" name="Group 3">
            <a:extLst>
              <a:ext uri="{FF2B5EF4-FFF2-40B4-BE49-F238E27FC236}">
                <a16:creationId xmlns:a16="http://schemas.microsoft.com/office/drawing/2014/main" id="{61993EA2-0DCB-F1EB-6785-CC87DAED89DA}"/>
              </a:ext>
            </a:extLst>
          </p:cNvPr>
          <p:cNvGrpSpPr/>
          <p:nvPr/>
        </p:nvGrpSpPr>
        <p:grpSpPr>
          <a:xfrm>
            <a:off x="11087121" y="4381817"/>
            <a:ext cx="1526240" cy="446892"/>
            <a:chOff x="11053798" y="3940129"/>
            <a:chExt cx="1526240" cy="406265"/>
          </a:xfrm>
        </p:grpSpPr>
        <p:sp>
          <p:nvSpPr>
            <p:cNvPr id="139" name="Google Shape;139;p3"/>
            <p:cNvSpPr/>
            <p:nvPr/>
          </p:nvSpPr>
          <p:spPr>
            <a:xfrm>
              <a:off x="11053798" y="4004379"/>
              <a:ext cx="295133" cy="288694"/>
            </a:xfrm>
            <a:custGeom>
              <a:avLst/>
              <a:gdLst/>
              <a:ahLst/>
              <a:cxnLst/>
              <a:rect l="l" t="t" r="r" b="b"/>
              <a:pathLst>
                <a:path w="295133" h="288694" extrusionOk="0">
                  <a:moveTo>
                    <a:pt x="0" y="0"/>
                  </a:moveTo>
                  <a:lnTo>
                    <a:pt x="295133" y="0"/>
                  </a:lnTo>
                  <a:lnTo>
                    <a:pt x="295133" y="288694"/>
                  </a:lnTo>
                  <a:lnTo>
                    <a:pt x="0" y="288694"/>
                  </a:lnTo>
                  <a:lnTo>
                    <a:pt x="0" y="0"/>
                  </a:lnTo>
                  <a:close/>
                </a:path>
              </a:pathLst>
            </a:custGeom>
            <a:blipFill rotWithShape="1">
              <a:blip r:embed="rId10">
                <a:alphaModFix/>
              </a:blip>
              <a:stretch>
                <a:fillRect/>
              </a:stretch>
            </a:blipFill>
            <a:ln>
              <a:noFill/>
            </a:ln>
          </p:spPr>
          <p:txBody>
            <a:bodyPr/>
            <a:lstStyle/>
            <a:p>
              <a:endParaRPr lang="en-US" sz="1600"/>
            </a:p>
          </p:txBody>
        </p:sp>
        <p:sp>
          <p:nvSpPr>
            <p:cNvPr id="151" name="Google Shape;151;p3"/>
            <p:cNvSpPr txBox="1"/>
            <p:nvPr/>
          </p:nvSpPr>
          <p:spPr>
            <a:xfrm>
              <a:off x="11415606" y="3940129"/>
              <a:ext cx="1164432"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a:t>
              </a:r>
              <a:r>
                <a:rPr lang="en-US" sz="1600" b="0" i="0" u="none" strike="noStrike" cap="none" dirty="0" err="1">
                  <a:solidFill>
                    <a:srgbClr val="F6F6F6"/>
                  </a:solidFill>
                  <a:latin typeface="Poppins"/>
                  <a:ea typeface="Poppins"/>
                  <a:cs typeface="Poppins"/>
                  <a:sym typeface="Poppins"/>
                </a:rPr>
                <a:t>mrigsby</a:t>
              </a:r>
              <a:endParaRPr sz="1600" dirty="0"/>
            </a:p>
          </p:txBody>
        </p:sp>
      </p:grpSp>
      <p:grpSp>
        <p:nvGrpSpPr>
          <p:cNvPr id="5" name="Group 4">
            <a:extLst>
              <a:ext uri="{FF2B5EF4-FFF2-40B4-BE49-F238E27FC236}">
                <a16:creationId xmlns:a16="http://schemas.microsoft.com/office/drawing/2014/main" id="{C87DBCB1-BD32-D9EF-7AC4-972346F0BFF3}"/>
              </a:ext>
            </a:extLst>
          </p:cNvPr>
          <p:cNvGrpSpPr/>
          <p:nvPr/>
        </p:nvGrpSpPr>
        <p:grpSpPr>
          <a:xfrm>
            <a:off x="12764935" y="4381817"/>
            <a:ext cx="2471748" cy="446892"/>
            <a:chOff x="12731612" y="3940129"/>
            <a:chExt cx="2471748" cy="406265"/>
          </a:xfrm>
        </p:grpSpPr>
        <p:sp>
          <p:nvSpPr>
            <p:cNvPr id="142" name="Google Shape;142;p3"/>
            <p:cNvSpPr/>
            <p:nvPr/>
          </p:nvSpPr>
          <p:spPr>
            <a:xfrm>
              <a:off x="12731612" y="4005394"/>
              <a:ext cx="135449" cy="286665"/>
            </a:xfrm>
            <a:custGeom>
              <a:avLst/>
              <a:gdLst/>
              <a:ahLst/>
              <a:cxnLst/>
              <a:rect l="l" t="t" r="r" b="b"/>
              <a:pathLst>
                <a:path w="135449" h="286665" extrusionOk="0">
                  <a:moveTo>
                    <a:pt x="0" y="0"/>
                  </a:moveTo>
                  <a:lnTo>
                    <a:pt x="135449" y="0"/>
                  </a:lnTo>
                  <a:lnTo>
                    <a:pt x="135449" y="286665"/>
                  </a:lnTo>
                  <a:lnTo>
                    <a:pt x="0" y="286665"/>
                  </a:lnTo>
                  <a:lnTo>
                    <a:pt x="0" y="0"/>
                  </a:lnTo>
                  <a:close/>
                </a:path>
              </a:pathLst>
            </a:custGeom>
            <a:blipFill rotWithShape="1">
              <a:blip r:embed="rId11">
                <a:alphaModFix/>
              </a:blip>
              <a:stretch>
                <a:fillRect/>
              </a:stretch>
            </a:blipFill>
            <a:ln>
              <a:noFill/>
            </a:ln>
          </p:spPr>
          <p:txBody>
            <a:bodyPr/>
            <a:lstStyle/>
            <a:p>
              <a:endParaRPr lang="en-US" sz="1600"/>
            </a:p>
          </p:txBody>
        </p:sp>
        <p:sp>
          <p:nvSpPr>
            <p:cNvPr id="152" name="Google Shape;152;p3"/>
            <p:cNvSpPr txBox="1"/>
            <p:nvPr/>
          </p:nvSpPr>
          <p:spPr>
            <a:xfrm>
              <a:off x="12933736" y="3940129"/>
              <a:ext cx="2269624"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@michael.rigsby.9</a:t>
              </a:r>
              <a:endParaRPr sz="1600" dirty="0"/>
            </a:p>
          </p:txBody>
        </p:sp>
      </p:grpSp>
      <p:sp>
        <p:nvSpPr>
          <p:cNvPr id="153" name="Google Shape;153;p3"/>
          <p:cNvSpPr/>
          <p:nvPr/>
        </p:nvSpPr>
        <p:spPr>
          <a:xfrm>
            <a:off x="12010184" y="9568210"/>
            <a:ext cx="1310722" cy="636166"/>
          </a:xfrm>
          <a:custGeom>
            <a:avLst/>
            <a:gdLst/>
            <a:ahLst/>
            <a:cxnLst/>
            <a:rect l="l" t="t" r="r" b="b"/>
            <a:pathLst>
              <a:path w="1310722" h="636166" extrusionOk="0">
                <a:moveTo>
                  <a:pt x="0" y="0"/>
                </a:moveTo>
                <a:lnTo>
                  <a:pt x="1310723" y="0"/>
                </a:lnTo>
                <a:lnTo>
                  <a:pt x="1310723" y="636167"/>
                </a:lnTo>
                <a:lnTo>
                  <a:pt x="0" y="636167"/>
                </a:lnTo>
                <a:lnTo>
                  <a:pt x="0" y="0"/>
                </a:lnTo>
                <a:close/>
              </a:path>
            </a:pathLst>
          </a:custGeom>
          <a:blipFill rotWithShape="1">
            <a:blip r:embed="rId12">
              <a:alphaModFix/>
            </a:blip>
            <a:stretch>
              <a:fillRect/>
            </a:stretch>
          </a:blipFill>
          <a:ln>
            <a:noFill/>
          </a:ln>
        </p:spPr>
        <p:txBody>
          <a:bodyPr/>
          <a:lstStyle/>
          <a:p>
            <a:endParaRPr lang="en-US"/>
          </a:p>
        </p:txBody>
      </p:sp>
      <p:sp>
        <p:nvSpPr>
          <p:cNvPr id="154" name="Google Shape;154;p3"/>
          <p:cNvSpPr/>
          <p:nvPr/>
        </p:nvSpPr>
        <p:spPr>
          <a:xfrm>
            <a:off x="13749532" y="9708181"/>
            <a:ext cx="1344971" cy="409377"/>
          </a:xfrm>
          <a:custGeom>
            <a:avLst/>
            <a:gdLst/>
            <a:ahLst/>
            <a:cxnLst/>
            <a:rect l="l" t="t" r="r" b="b"/>
            <a:pathLst>
              <a:path w="1344971" h="409377" extrusionOk="0">
                <a:moveTo>
                  <a:pt x="0" y="0"/>
                </a:moveTo>
                <a:lnTo>
                  <a:pt x="1344971" y="0"/>
                </a:lnTo>
                <a:lnTo>
                  <a:pt x="1344971" y="409377"/>
                </a:lnTo>
                <a:lnTo>
                  <a:pt x="0" y="409377"/>
                </a:lnTo>
                <a:lnTo>
                  <a:pt x="0" y="0"/>
                </a:lnTo>
                <a:close/>
              </a:path>
            </a:pathLst>
          </a:custGeom>
          <a:blipFill rotWithShape="1">
            <a:blip r:embed="rId13">
              <a:alphaModFix/>
            </a:blip>
            <a:stretch>
              <a:fillRect b="-64268"/>
            </a:stretch>
          </a:blipFill>
          <a:ln>
            <a:noFill/>
          </a:ln>
        </p:spPr>
        <p:txBody>
          <a:bodyPr/>
          <a:lstStyle/>
          <a:p>
            <a:endParaRPr lang="en-US"/>
          </a:p>
        </p:txBody>
      </p:sp>
      <p:sp>
        <p:nvSpPr>
          <p:cNvPr id="155" name="Google Shape;155;p3"/>
          <p:cNvSpPr/>
          <p:nvPr/>
        </p:nvSpPr>
        <p:spPr>
          <a:xfrm>
            <a:off x="7625985" y="9648603"/>
            <a:ext cx="1716939" cy="558005"/>
          </a:xfrm>
          <a:custGeom>
            <a:avLst/>
            <a:gdLst/>
            <a:ahLst/>
            <a:cxnLst/>
            <a:rect l="l" t="t" r="r" b="b"/>
            <a:pathLst>
              <a:path w="1716939" h="558005" extrusionOk="0">
                <a:moveTo>
                  <a:pt x="0" y="0"/>
                </a:moveTo>
                <a:lnTo>
                  <a:pt x="1716939" y="0"/>
                </a:lnTo>
                <a:lnTo>
                  <a:pt x="1716939" y="558005"/>
                </a:lnTo>
                <a:lnTo>
                  <a:pt x="0" y="558005"/>
                </a:lnTo>
                <a:lnTo>
                  <a:pt x="0" y="0"/>
                </a:lnTo>
                <a:close/>
              </a:path>
            </a:pathLst>
          </a:custGeom>
          <a:blipFill rotWithShape="1">
            <a:blip r:embed="rId14">
              <a:alphaModFix/>
            </a:blip>
            <a:stretch>
              <a:fillRect/>
            </a:stretch>
          </a:blipFill>
          <a:ln>
            <a:noFill/>
          </a:ln>
        </p:spPr>
        <p:txBody>
          <a:bodyPr/>
          <a:lstStyle/>
          <a:p>
            <a:endParaRPr lang="en-US"/>
          </a:p>
        </p:txBody>
      </p:sp>
      <p:sp>
        <p:nvSpPr>
          <p:cNvPr id="156" name="Google Shape;156;p3"/>
          <p:cNvSpPr/>
          <p:nvPr/>
        </p:nvSpPr>
        <p:spPr>
          <a:xfrm>
            <a:off x="9771549" y="9663605"/>
            <a:ext cx="1810011" cy="543003"/>
          </a:xfrm>
          <a:custGeom>
            <a:avLst/>
            <a:gdLst/>
            <a:ahLst/>
            <a:cxnLst/>
            <a:rect l="l" t="t" r="r" b="b"/>
            <a:pathLst>
              <a:path w="1810011" h="543003" extrusionOk="0">
                <a:moveTo>
                  <a:pt x="0" y="0"/>
                </a:moveTo>
                <a:lnTo>
                  <a:pt x="1810010" y="0"/>
                </a:lnTo>
                <a:lnTo>
                  <a:pt x="1810010" y="543003"/>
                </a:lnTo>
                <a:lnTo>
                  <a:pt x="0" y="543003"/>
                </a:lnTo>
                <a:lnTo>
                  <a:pt x="0" y="0"/>
                </a:lnTo>
                <a:close/>
              </a:path>
            </a:pathLst>
          </a:custGeom>
          <a:blipFill rotWithShape="1">
            <a:blip r:embed="rId15">
              <a:alphaModFix/>
            </a:blip>
            <a:stretch>
              <a:fillRect/>
            </a:stretch>
          </a:blipFill>
          <a:ln>
            <a:noFill/>
          </a:ln>
        </p:spPr>
        <p:txBody>
          <a:bodyPr/>
          <a:lstStyle/>
          <a:p>
            <a:endParaRPr lang="en-US"/>
          </a:p>
        </p:txBody>
      </p:sp>
      <p:sp>
        <p:nvSpPr>
          <p:cNvPr id="157" name="Google Shape;157;p3"/>
          <p:cNvSpPr/>
          <p:nvPr/>
        </p:nvSpPr>
        <p:spPr>
          <a:xfrm>
            <a:off x="5368187" y="9794612"/>
            <a:ext cx="1829174" cy="265987"/>
          </a:xfrm>
          <a:custGeom>
            <a:avLst/>
            <a:gdLst/>
            <a:ahLst/>
            <a:cxnLst/>
            <a:rect l="l" t="t" r="r" b="b"/>
            <a:pathLst>
              <a:path w="1829174" h="265987" extrusionOk="0">
                <a:moveTo>
                  <a:pt x="0" y="0"/>
                </a:moveTo>
                <a:lnTo>
                  <a:pt x="1829173" y="0"/>
                </a:lnTo>
                <a:lnTo>
                  <a:pt x="1829173" y="265987"/>
                </a:lnTo>
                <a:lnTo>
                  <a:pt x="0" y="265987"/>
                </a:lnTo>
                <a:lnTo>
                  <a:pt x="0" y="0"/>
                </a:lnTo>
                <a:close/>
              </a:path>
            </a:pathLst>
          </a:custGeom>
          <a:blipFill rotWithShape="1">
            <a:blip r:embed="rId16">
              <a:alphaModFix/>
            </a:blip>
            <a:stretch>
              <a:fillRect/>
            </a:stretch>
          </a:blipFill>
          <a:ln>
            <a:noFill/>
          </a:ln>
        </p:spPr>
        <p:txBody>
          <a:bodyPr/>
          <a:lstStyle/>
          <a:p>
            <a:endParaRPr lang="en-US"/>
          </a:p>
        </p:txBody>
      </p:sp>
      <p:sp>
        <p:nvSpPr>
          <p:cNvPr id="158" name="Google Shape;158;p3"/>
          <p:cNvSpPr/>
          <p:nvPr/>
        </p:nvSpPr>
        <p:spPr>
          <a:xfrm>
            <a:off x="2826428" y="9708181"/>
            <a:ext cx="2114931" cy="438848"/>
          </a:xfrm>
          <a:custGeom>
            <a:avLst/>
            <a:gdLst/>
            <a:ahLst/>
            <a:cxnLst/>
            <a:rect l="l" t="t" r="r" b="b"/>
            <a:pathLst>
              <a:path w="2114931" h="438848" extrusionOk="0">
                <a:moveTo>
                  <a:pt x="0" y="0"/>
                </a:moveTo>
                <a:lnTo>
                  <a:pt x="2114931" y="0"/>
                </a:lnTo>
                <a:lnTo>
                  <a:pt x="2114931" y="438848"/>
                </a:lnTo>
                <a:lnTo>
                  <a:pt x="0" y="438848"/>
                </a:lnTo>
                <a:lnTo>
                  <a:pt x="0" y="0"/>
                </a:lnTo>
                <a:close/>
              </a:path>
            </a:pathLst>
          </a:custGeom>
          <a:blipFill rotWithShape="1">
            <a:blip r:embed="rId17">
              <a:alphaModFix/>
            </a:blip>
            <a:stretch>
              <a:fillRect/>
            </a:stretch>
          </a:blipFill>
          <a:ln>
            <a:noFill/>
          </a:ln>
        </p:spPr>
        <p:txBody>
          <a:bodyPr/>
          <a:lstStyle/>
          <a:p>
            <a:endParaRPr lang="en-US"/>
          </a:p>
        </p:txBody>
      </p:sp>
      <p:pic>
        <p:nvPicPr>
          <p:cNvPr id="1026" name="Picture 2">
            <a:extLst>
              <a:ext uri="{FF2B5EF4-FFF2-40B4-BE49-F238E27FC236}">
                <a16:creationId xmlns:a16="http://schemas.microsoft.com/office/drawing/2014/main" id="{1DB4B515-9310-D2A0-818E-34808768444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077" y="1326076"/>
            <a:ext cx="4846984" cy="6462645"/>
          </a:xfrm>
          <a:prstGeom prst="snip2DiagRect">
            <a:avLst>
              <a:gd name="adj1" fmla="val 4105"/>
              <a:gd name="adj2" fmla="val 16667"/>
            </a:avLst>
          </a:prstGeom>
          <a:solidFill>
            <a:srgbClr val="FFFFFF">
              <a:shade val="85000"/>
            </a:srgbClr>
          </a:solidFill>
          <a:ln w="88900" cap="sq">
            <a:solidFill>
              <a:srgbClr val="02FF07"/>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Google Shape;146;p3">
            <a:extLst>
              <a:ext uri="{FF2B5EF4-FFF2-40B4-BE49-F238E27FC236}">
                <a16:creationId xmlns:a16="http://schemas.microsoft.com/office/drawing/2014/main" id="{D51C7759-DFD5-959C-AC7A-7DBA3F6878B9}"/>
              </a:ext>
            </a:extLst>
          </p:cNvPr>
          <p:cNvSpPr txBox="1"/>
          <p:nvPr/>
        </p:nvSpPr>
        <p:spPr>
          <a:xfrm>
            <a:off x="6209665" y="3774453"/>
            <a:ext cx="106365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solidFill>
                  <a:srgbClr val="02FF07"/>
                </a:solidFill>
                <a:latin typeface="Poppins SemiBold"/>
                <a:cs typeface="Poppins SemiBold"/>
                <a:sym typeface="Poppins SemiBold"/>
              </a:rPr>
              <a:t>Owner, OIS Technologies</a:t>
            </a:r>
            <a:endParaRPr sz="500" dirty="0">
              <a:solidFill>
                <a:srgbClr val="02FF0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000" fill="hold"/>
                                        <p:tgtEl>
                                          <p:spTgt spid="136"/>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anim calcmode="lin" valueType="num">
                                      <p:cBhvr additive="base">
                                        <p:cTn id="11" dur="1000"/>
                                        <p:tgtEl>
                                          <p:spTgt spid="153"/>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54"/>
                                        </p:tgtEl>
                                        <p:attrNameLst>
                                          <p:attrName>style.visibility</p:attrName>
                                        </p:attrNameLst>
                                      </p:cBhvr>
                                      <p:to>
                                        <p:strVal val="visible"/>
                                      </p:to>
                                    </p:set>
                                    <p:anim calcmode="lin" valueType="num">
                                      <p:cBhvr additive="base">
                                        <p:cTn id="14" dur="1000"/>
                                        <p:tgtEl>
                                          <p:spTgt spid="154"/>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1000"/>
                                        <p:tgtEl>
                                          <p:spTgt spid="155"/>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56"/>
                                        </p:tgtEl>
                                        <p:attrNameLst>
                                          <p:attrName>style.visibility</p:attrName>
                                        </p:attrNameLst>
                                      </p:cBhvr>
                                      <p:to>
                                        <p:strVal val="visible"/>
                                      </p:to>
                                    </p:set>
                                    <p:anim calcmode="lin" valueType="num">
                                      <p:cBhvr additive="base">
                                        <p:cTn id="20" dur="1000"/>
                                        <p:tgtEl>
                                          <p:spTgt spid="156"/>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additive="base">
                                        <p:cTn id="23" dur="1000"/>
                                        <p:tgtEl>
                                          <p:spTgt spid="157"/>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 calcmode="lin" valueType="num">
                                      <p:cBhvr additive="base">
                                        <p:cTn id="26" dur="1000"/>
                                        <p:tgtEl>
                                          <p:spTgt spid="158"/>
                                        </p:tgtEl>
                                        <p:attrNameLst>
                                          <p:attrName>ppt_x</p:attrName>
                                        </p:attrNameLst>
                                      </p:cBhvr>
                                      <p:tavLst>
                                        <p:tav tm="0">
                                          <p:val>
                                            <p:strVal val="#ppt_x-1"/>
                                          </p:val>
                                        </p:tav>
                                        <p:tav tm="100000">
                                          <p:val>
                                            <p:strVal val="#ppt_x"/>
                                          </p:val>
                                        </p:tav>
                                      </p:tavLst>
                                    </p:anim>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p:cNvGrpSpPr/>
          <p:nvPr/>
        </p:nvGrpSpPr>
        <p:grpSpPr>
          <a:xfrm>
            <a:off x="0" y="9351219"/>
            <a:ext cx="18288000" cy="935781"/>
            <a:chOff x="0" y="-57150"/>
            <a:chExt cx="4816593" cy="246461"/>
          </a:xfrm>
        </p:grpSpPr>
        <p:sp>
          <p:nvSpPr>
            <p:cNvPr id="296" name="Google Shape;296;p9"/>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p:cNvGrpSpPr/>
          <p:nvPr/>
        </p:nvGrpSpPr>
        <p:grpSpPr>
          <a:xfrm>
            <a:off x="-4100533" y="-3428094"/>
            <a:ext cx="25382232" cy="19155126"/>
            <a:chOff x="3604354" y="2688523"/>
            <a:chExt cx="38078490" cy="25540168"/>
          </a:xfrm>
        </p:grpSpPr>
        <p:sp>
          <p:nvSpPr>
            <p:cNvPr id="299" name="Google Shape;299;p9"/>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Demo ColdBox App</a:t>
            </a:r>
            <a:endParaRPr dirty="0"/>
          </a:p>
        </p:txBody>
      </p:sp>
      <p:sp>
        <p:nvSpPr>
          <p:cNvPr id="315" name="Google Shape;315;p9"/>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p:cNvGrpSpPr/>
          <p:nvPr/>
        </p:nvGrpSpPr>
        <p:grpSpPr>
          <a:xfrm>
            <a:off x="1413215" y="9568210"/>
            <a:ext cx="12268075" cy="638398"/>
            <a:chOff x="0" y="0"/>
            <a:chExt cx="16357433" cy="851197"/>
          </a:xfrm>
        </p:grpSpPr>
        <p:sp>
          <p:nvSpPr>
            <p:cNvPr id="320" name="Google Shape;320;p9"/>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0EE31365-6EF8-EC6F-51E7-51D9316E17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p:cNvGrpSpPr/>
          <p:nvPr/>
        </p:nvGrpSpPr>
        <p:grpSpPr>
          <a:xfrm>
            <a:off x="0" y="14856281"/>
            <a:ext cx="18288000" cy="935781"/>
            <a:chOff x="0" y="-57150"/>
            <a:chExt cx="4816593" cy="246461"/>
          </a:xfrm>
        </p:grpSpPr>
        <p:sp>
          <p:nvSpPr>
            <p:cNvPr id="193" name="Google Shape;193;p5"/>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p:cNvGrpSpPr/>
          <p:nvPr/>
        </p:nvGrpSpPr>
        <p:grpSpPr>
          <a:xfrm>
            <a:off x="-1602025" y="-5796702"/>
            <a:ext cx="22373551" cy="22290174"/>
            <a:chOff x="2804490" y="2519802"/>
            <a:chExt cx="29831401" cy="29720232"/>
          </a:xfrm>
        </p:grpSpPr>
        <p:sp>
          <p:nvSpPr>
            <p:cNvPr id="196" name="Google Shape;196;p5"/>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p:cNvSpPr txBox="1"/>
          <p:nvPr/>
        </p:nvSpPr>
        <p:spPr>
          <a:xfrm>
            <a:off x="1028700" y="1535938"/>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E7B544"/>
                </a:solidFill>
                <a:latin typeface="Poppins"/>
                <a:ea typeface="Poppins"/>
                <a:cs typeface="Poppins"/>
                <a:sym typeface="Poppins"/>
              </a:rPr>
              <a:t>What is CBWIRE ?</a:t>
            </a:r>
            <a:endParaRPr b="1" dirty="0">
              <a:solidFill>
                <a:srgbClr val="E7B544"/>
              </a:solidFill>
            </a:endParaRPr>
          </a:p>
        </p:txBody>
      </p:sp>
      <p:pic>
        <p:nvPicPr>
          <p:cNvPr id="3" name="Picture 2">
            <a:extLst>
              <a:ext uri="{FF2B5EF4-FFF2-40B4-BE49-F238E27FC236}">
                <a16:creationId xmlns:a16="http://schemas.microsoft.com/office/drawing/2014/main" id="{EB0A3BF7-440F-6C75-B5F5-8A0BC32DE1B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BFAAB53A-F6F6-65C0-9FB2-B0D4BC5FA00C}"/>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sp>
        <p:nvSpPr>
          <p:cNvPr id="2" name="Google Shape;203;p5">
            <a:extLst>
              <a:ext uri="{FF2B5EF4-FFF2-40B4-BE49-F238E27FC236}">
                <a16:creationId xmlns:a16="http://schemas.microsoft.com/office/drawing/2014/main" id="{4CB77075-2169-7323-64B4-956EC4CB88BC}"/>
              </a:ext>
            </a:extLst>
          </p:cNvPr>
          <p:cNvSpPr txBox="1"/>
          <p:nvPr/>
        </p:nvSpPr>
        <p:spPr>
          <a:xfrm>
            <a:off x="1055683" y="3701946"/>
            <a:ext cx="10599069" cy="3102388"/>
          </a:xfrm>
          <a:prstGeom prst="rect">
            <a:avLst/>
          </a:prstGeom>
          <a:noFill/>
          <a:ln>
            <a:noFill/>
          </a:ln>
        </p:spPr>
        <p:txBody>
          <a:bodyPr spcFirstLastPara="1" wrap="square" lIns="0" tIns="0" rIns="0" bIns="0" anchor="t" anchorCtr="0">
            <a:spAutoFit/>
          </a:bodyPr>
          <a:lstStyle/>
          <a:p>
            <a:pPr>
              <a:lnSpc>
                <a:spcPct val="140016"/>
              </a:lnSpc>
            </a:pPr>
            <a:r>
              <a:rPr lang="en-US" sz="2400" dirty="0">
                <a:solidFill>
                  <a:srgbClr val="FFFFFF"/>
                </a:solidFill>
                <a:latin typeface="Poppins"/>
                <a:ea typeface="Poppins"/>
                <a:cs typeface="Poppins"/>
                <a:sym typeface="Poppins"/>
              </a:rPr>
              <a:t>CBWIRE is a ColdBox module utilizing Livewire.js and Alpine.js to enable developers to create dynamic, interactive user interfaces using all the benefits of the ColdBox MVC framework and reduces the need for extensive JavaScript, making it easier for developers to build responsive web applications without full page reloads, or building new backend APIs.</a:t>
            </a:r>
            <a:endParaRPr lang="en-US"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7ED73829-48C7-1CBF-77E0-AB03E6DD3AE7}"/>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94DF7564-BD6F-BA2F-C458-99013789EAA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B2B4AF7-6E21-35A8-BE90-E6D68D7754E8}"/>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8D473DEF-8193-8A8B-68FE-CFE3E183ED1D}"/>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AE9BE46A-6125-6842-E8A1-3A14C224F665}"/>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D159C3E-F01A-66AC-09DF-ED65091DB8F1}"/>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9356D03C-FE78-AB68-E90E-2B39FAAF18B5}"/>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91412100-CD75-E880-669F-98C0E042EFC9}"/>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EDBC3355-6021-AC23-1072-4BA23BB46F5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8194ACE0-5241-BF79-2E1C-34B7FAD9C556}"/>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7284DBC7-B9AE-BF25-71B4-AB9DF51FC2E6}"/>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2" name="Google Shape;254;p7">
            <a:extLst>
              <a:ext uri="{FF2B5EF4-FFF2-40B4-BE49-F238E27FC236}">
                <a16:creationId xmlns:a16="http://schemas.microsoft.com/office/drawing/2014/main" id="{FA4B1C98-08E3-68F3-6F9D-C0CB4E1C870B}"/>
              </a:ext>
            </a:extLst>
          </p:cNvPr>
          <p:cNvGrpSpPr/>
          <p:nvPr/>
        </p:nvGrpSpPr>
        <p:grpSpPr>
          <a:xfrm>
            <a:off x="1028699" y="3835718"/>
            <a:ext cx="9486901" cy="4513152"/>
            <a:chOff x="0" y="0"/>
            <a:chExt cx="1195166" cy="790430"/>
          </a:xfrm>
        </p:grpSpPr>
        <p:sp>
          <p:nvSpPr>
            <p:cNvPr id="9" name="Google Shape;255;p7">
              <a:extLst>
                <a:ext uri="{FF2B5EF4-FFF2-40B4-BE49-F238E27FC236}">
                  <a16:creationId xmlns:a16="http://schemas.microsoft.com/office/drawing/2014/main" id="{B898339F-1F08-961E-4503-705729AF90C5}"/>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7">
              <a:extLst>
                <a:ext uri="{FF2B5EF4-FFF2-40B4-BE49-F238E27FC236}">
                  <a16:creationId xmlns:a16="http://schemas.microsoft.com/office/drawing/2014/main" id="{30F8BBDB-1E16-9022-454E-6C5E4F2CD8D8}"/>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2" name="Google Shape;257;p7">
            <a:extLst>
              <a:ext uri="{FF2B5EF4-FFF2-40B4-BE49-F238E27FC236}">
                <a16:creationId xmlns:a16="http://schemas.microsoft.com/office/drawing/2014/main" id="{B685A38D-4B6F-CE9B-8E5B-E2828FCD3C9E}"/>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b="0" i="0" u="none" strike="noStrike" cap="none" dirty="0">
                <a:solidFill>
                  <a:srgbClr val="FFFFFF"/>
                </a:solidFill>
                <a:latin typeface="Poppins"/>
                <a:ea typeface="Poppins"/>
                <a:cs typeface="Poppins"/>
                <a:sym typeface="Poppins"/>
              </a:rPr>
              <a:t>CBWIRE simplifies development by leveraging familiar CFML, offers real-time updates for a responsive user experience, and optimizes performance through efficient DOM updates. It also integrates seamlessly with ColdBox, preserving form states and reducing the learning curve for developers</a:t>
            </a:r>
            <a:endParaRPr lang="en-US" sz="2600" dirty="0"/>
          </a:p>
        </p:txBody>
      </p:sp>
      <p:sp>
        <p:nvSpPr>
          <p:cNvPr id="13" name="Google Shape;260;p7">
            <a:extLst>
              <a:ext uri="{FF2B5EF4-FFF2-40B4-BE49-F238E27FC236}">
                <a16:creationId xmlns:a16="http://schemas.microsoft.com/office/drawing/2014/main" id="{B3125CF3-DCBF-CB79-20F6-8B5C56EB8D19}"/>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CBWire Simplifies Development</a:t>
            </a:r>
          </a:p>
        </p:txBody>
      </p:sp>
    </p:spTree>
    <p:extLst>
      <p:ext uri="{BB962C8B-B14F-4D97-AF65-F5344CB8AC3E}">
        <p14:creationId xmlns:p14="http://schemas.microsoft.com/office/powerpoint/2010/main" val="6784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EC88ADC5-DD35-8928-93CD-17DB4BB7F4B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6302574B-12FA-A825-2B42-1F40561E479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F540ECF-7E4C-53CC-417B-6FA19A823C61}"/>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E494921A-AE7D-F520-8039-B8E9746A8552}"/>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3ED4993D-3AA8-BBD1-132C-FAA1434401D6}"/>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D0EDBB0A-21D2-B2DB-F533-671E0C27ECB2}"/>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7EFA8E2-E2B5-8A78-5314-4955406EA9FE}"/>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8185A949-6F5C-4879-1285-1DBD32426607}"/>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0E262E07-8A21-D368-55CD-34874655ECF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527CDB46-DC6E-EEA1-3C77-DE8895189E30}"/>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2974BDDB-1A0D-E0BF-A7D2-9FF938468D0B}"/>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6BE07579-0885-8EA8-B7B1-E31556C36D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4DC64E24-61B3-46E3-4E75-C5E3F4984373}"/>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BE37C0F9-2BE0-F28E-BF90-F89CB56478C6}"/>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C69658C9-98D8-2848-C70F-B3F11368E0DB}"/>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CBWIRE uses </a:t>
            </a:r>
            <a:r>
              <a:rPr lang="en-US" sz="26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sz="2600" dirty="0"/>
          </a:p>
        </p:txBody>
      </p:sp>
      <p:sp>
        <p:nvSpPr>
          <p:cNvPr id="10" name="Google Shape;260;p7">
            <a:extLst>
              <a:ext uri="{FF2B5EF4-FFF2-40B4-BE49-F238E27FC236}">
                <a16:creationId xmlns:a16="http://schemas.microsoft.com/office/drawing/2014/main" id="{68D91330-307F-F0B1-5909-D39FFA531818}"/>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No Need for Extensive </a:t>
            </a:r>
            <a:r>
              <a:rPr lang="en-US" dirty="0" err="1">
                <a:sym typeface="Poppins"/>
              </a:rPr>
              <a:t>Javascript</a:t>
            </a:r>
            <a:endParaRPr lang="en-US" dirty="0">
              <a:sym typeface="Poppins"/>
            </a:endParaRPr>
          </a:p>
        </p:txBody>
      </p:sp>
    </p:spTree>
    <p:extLst>
      <p:ext uri="{BB962C8B-B14F-4D97-AF65-F5344CB8AC3E}">
        <p14:creationId xmlns:p14="http://schemas.microsoft.com/office/powerpoint/2010/main" val="388929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143CD8E4-3DFF-E1E9-7263-00501C17A4C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59C45125-8D97-5DE7-F4BB-A841A4F484B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4EE765F9-4D5C-E9CD-3BDF-F91C6F22618C}"/>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760767A8-A109-285C-2B94-68E517520796}"/>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236BD89C-5748-F65E-DDEA-F5441849F0D2}"/>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F1BE621B-C997-12DA-B93B-BC7C721B016A}"/>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C8E7394-9591-583A-6443-79DACF982DFC}"/>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066A88EE-D69A-3597-4432-C7327B2BB02F}"/>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B192271E-E8FE-9A85-BCC7-5A2D296B4E5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E9658C66-640D-76D4-4F45-D036BE33914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903D8E6B-DAB2-5F39-FBD8-356180310594}"/>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5EAF8228-0645-C0DD-62CB-1DFC2E1D02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5D1894A1-9DA4-4605-86AF-9C6973629531}"/>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88447341-E405-820A-DD59-35A37E73094E}"/>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011FC25E-8BCA-35AD-E824-9E9C51386DAD}"/>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sz="2600" dirty="0"/>
          </a:p>
        </p:txBody>
      </p:sp>
      <p:sp>
        <p:nvSpPr>
          <p:cNvPr id="10" name="Google Shape;260;p7">
            <a:extLst>
              <a:ext uri="{FF2B5EF4-FFF2-40B4-BE49-F238E27FC236}">
                <a16:creationId xmlns:a16="http://schemas.microsoft.com/office/drawing/2014/main" id="{1DBC9B11-F0D5-E48B-D65F-0352B1D69BAB}"/>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2pPr algn="ctr">
              <a:buClr>
                <a:srgbClr val="00FF75"/>
              </a:buClr>
              <a:buSzPts val="2899"/>
              <a:defRPr sz="4400" b="1">
                <a:solidFill>
                  <a:srgbClr val="00FF75"/>
                </a:solidFill>
                <a:latin typeface="Poppins"/>
                <a:cs typeface="Poppins"/>
              </a:defRPr>
            </a:lvl2pPr>
          </a:lstStyle>
          <a:p>
            <a:pPr lvl="1"/>
            <a:r>
              <a:rPr lang="en-US" dirty="0">
                <a:sym typeface="Poppins"/>
              </a:rPr>
              <a:t>Livewire.js includes Alpine.js</a:t>
            </a:r>
          </a:p>
        </p:txBody>
      </p:sp>
    </p:spTree>
    <p:extLst>
      <p:ext uri="{BB962C8B-B14F-4D97-AF65-F5344CB8AC3E}">
        <p14:creationId xmlns:p14="http://schemas.microsoft.com/office/powerpoint/2010/main" val="36144725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1993</TotalTime>
  <Words>1690</Words>
  <Application>Microsoft Macintosh PowerPoint</Application>
  <PresentationFormat>Custom</PresentationFormat>
  <Paragraphs>164</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Poppins Medium</vt:lpstr>
      <vt:lpstr>Calibri</vt:lpstr>
      <vt:lpstr>Poppins SemiBold</vt:lpstr>
      <vt:lpstr>Poppins Light</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Rigsby</cp:lastModifiedBy>
  <cp:revision>37</cp:revision>
  <dcterms:created xsi:type="dcterms:W3CDTF">2006-08-16T00:00:00Z</dcterms:created>
  <dcterms:modified xsi:type="dcterms:W3CDTF">2025-04-26T05:18:35Z</dcterms:modified>
</cp:coreProperties>
</file>